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1" r:id="rId26"/>
    <p:sldId id="280" r:id="rId27"/>
  </p:sldIdLst>
  <p:sldSz cx="18288000" cy="10287000"/>
  <p:notesSz cx="6858000" cy="9144000"/>
  <p:embeddedFontLs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Bold" panose="02000000000000000000" pitchFamily="2" charset="0"/>
      <p:regular r:id="rId37"/>
      <p:bold r:id="rId38"/>
    </p:embeddedFont>
    <p:embeddedFont>
      <p:font typeface="Roboto Italics" panose="02000000000000000000" pitchFamily="2" charset="0"/>
      <p:regular r:id="rId39"/>
    </p:embeddedFont>
    <p:embeddedFont>
      <p:font typeface="Technocrat" pitchFamily="2" charset="0"/>
      <p:regular r:id="rId4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9C5EF"/>
    <a:srgbClr val="1B98E0"/>
    <a:srgbClr val="01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66" y="1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font" Target="fonts/font11.fntdata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font" Target="fonts/font6.fntdata" /><Relationship Id="rId42" Type="http://schemas.openxmlformats.org/officeDocument/2006/relationships/viewProps" Target="viewProps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font" Target="fonts/font5.fntdata" /><Relationship Id="rId38" Type="http://schemas.openxmlformats.org/officeDocument/2006/relationships/font" Target="fonts/font10.fntdata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font" Target="fonts/font1.fntdata" /><Relationship Id="rId41" Type="http://schemas.openxmlformats.org/officeDocument/2006/relationships/presProps" Target="presProp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font" Target="fonts/font4.fntdata" /><Relationship Id="rId37" Type="http://schemas.openxmlformats.org/officeDocument/2006/relationships/font" Target="fonts/font9.fntdata" /><Relationship Id="rId40" Type="http://schemas.openxmlformats.org/officeDocument/2006/relationships/font" Target="fonts/font12.fntdata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notesMaster" Target="notesMasters/notesMaster1.xml" /><Relationship Id="rId36" Type="http://schemas.openxmlformats.org/officeDocument/2006/relationships/font" Target="fonts/font8.fntdata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font" Target="fonts/font3.fntdata" /><Relationship Id="rId44" Type="http://schemas.openxmlformats.org/officeDocument/2006/relationships/tableStyles" Target="tableStyles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font" Target="fonts/font2.fntdata" /><Relationship Id="rId35" Type="http://schemas.openxmlformats.org/officeDocument/2006/relationships/font" Target="fonts/font7.fntdata" /><Relationship Id="rId43" Type="http://schemas.openxmlformats.org/officeDocument/2006/relationships/theme" Target="theme/theme1.xml" 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 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4A8FB7-6B9B-4350-83D6-8301E54AA77E}" type="datetimeFigureOut">
              <a:rPr lang="pt-BR" smtClean="0"/>
              <a:t>12/12/2022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E6D28-D5AB-489F-9E6F-3DB83274376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91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BB26E-3672-4AF8-A0B9-A9181E101F27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C5539-4A88-488F-8F2D-374EDCF8846A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11618-F1A2-4243-988F-2084B7A6784B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2DFC4A-2A74-465C-8650-5D8950EABA48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3539A-A2ED-4465-92BA-A6FDB8A8F09E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B3BD8-41B0-427F-AB47-9E64172D9859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47528-2C4A-455E-93A4-D348578C785C}" type="datetime1">
              <a:rPr lang="en-US" smtClean="0"/>
              <a:t>12/12/2022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506D3-7EFC-46D2-9A9D-2BFFFC977AEA}" type="datetime1">
              <a:rPr lang="en-US" smtClean="0"/>
              <a:t>12/12/2022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8BEB3F-ED18-4650-84E3-7033F1B62D76}" type="datetime1">
              <a:rPr lang="en-US" smtClean="0"/>
              <a:t>12/12/2022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C99E33-22BF-4E15-804A-9F600E0ECA89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5FAE1-F9B5-4AEA-9924-544DD2A46B61}" type="datetime1">
              <a:rPr lang="en-US" smtClean="0"/>
              <a:t>12/12/2022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305503-E8B4-4232-B017-D990FFC8B394}" type="datetime1">
              <a:rPr lang="en-US" smtClean="0"/>
              <a:t>12/12/2022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 /><Relationship Id="rId2" Type="http://schemas.openxmlformats.org/officeDocument/2006/relationships/image" Target="../media/image1.jpe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 /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svg" /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 /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 /><Relationship Id="rId13" Type="http://schemas.openxmlformats.org/officeDocument/2006/relationships/image" Target="../media/image14.svg" /><Relationship Id="rId3" Type="http://schemas.openxmlformats.org/officeDocument/2006/relationships/image" Target="../media/image4.svg" /><Relationship Id="rId7" Type="http://schemas.openxmlformats.org/officeDocument/2006/relationships/image" Target="../media/image8.svg" /><Relationship Id="rId12" Type="http://schemas.openxmlformats.org/officeDocument/2006/relationships/image" Target="../media/image13.png" /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7.png" /><Relationship Id="rId11" Type="http://schemas.openxmlformats.org/officeDocument/2006/relationships/image" Target="../media/image12.svg" /><Relationship Id="rId5" Type="http://schemas.openxmlformats.org/officeDocument/2006/relationships/image" Target="../media/image6.svg" /><Relationship Id="rId10" Type="http://schemas.openxmlformats.org/officeDocument/2006/relationships/image" Target="../media/image11.png" /><Relationship Id="rId4" Type="http://schemas.openxmlformats.org/officeDocument/2006/relationships/image" Target="../media/image5.png" /><Relationship Id="rId9" Type="http://schemas.openxmlformats.org/officeDocument/2006/relationships/image" Target="../media/image10.svg" 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 /><Relationship Id="rId7" Type="http://schemas.openxmlformats.org/officeDocument/2006/relationships/image" Target="../media/image20.svg" /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Relationship Id="rId6" Type="http://schemas.openxmlformats.org/officeDocument/2006/relationships/image" Target="../media/image19.png" /><Relationship Id="rId5" Type="http://schemas.openxmlformats.org/officeDocument/2006/relationships/image" Target="../media/image18.svg" /><Relationship Id="rId4" Type="http://schemas.openxmlformats.org/officeDocument/2006/relationships/image" Target="../media/image17.png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 /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 /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12500" b="12500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-19894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74902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rcRect l="4699" t="12855" r="7049" b="12855"/>
          <a:stretch>
            <a:fillRect/>
          </a:stretch>
        </p:blipFill>
        <p:spPr>
          <a:xfrm>
            <a:off x="0" y="13087"/>
            <a:ext cx="7919871" cy="2031227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0" y="3193751"/>
            <a:ext cx="18288000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800"/>
              </a:lnSpc>
            </a:pPr>
            <a:r>
              <a:rPr lang="en-US" sz="9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SISTEMAS DE ARQUIVOS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8739" y="4651858"/>
            <a:ext cx="18296735" cy="107632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01"/>
              </a:lnSpc>
            </a:pPr>
            <a:r>
              <a:rPr lang="en-US" sz="7001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Roboto" panose="020B0604020202020204" charset="0"/>
                <a:ea typeface="Roboto" panose="020B0604020202020204" charset="0"/>
                <a:cs typeface="Roboto" panose="020B0604020202020204" charset="0"/>
              </a:rPr>
              <a:t>REISERFS / XFS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486399" y="6530774"/>
            <a:ext cx="12631915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 err="1">
                <a:solidFill>
                  <a:srgbClr val="FDFDFD"/>
                </a:solidFill>
                <a:latin typeface="Roboto"/>
              </a:rPr>
              <a:t>Discentes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: Alice Oliveira, </a:t>
            </a:r>
            <a:r>
              <a:rPr lang="en-US" sz="3399" dirty="0" err="1">
                <a:solidFill>
                  <a:srgbClr val="FDFDFD"/>
                </a:solidFill>
                <a:latin typeface="Roboto"/>
              </a:rPr>
              <a:t>João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 Lucas </a:t>
            </a:r>
            <a:r>
              <a:rPr lang="en-US" sz="3399" dirty="0" err="1">
                <a:solidFill>
                  <a:srgbClr val="FDFDFD"/>
                </a:solidFill>
                <a:latin typeface="Roboto"/>
              </a:rPr>
              <a:t>Paixão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, Lucas </a:t>
            </a:r>
            <a:r>
              <a:rPr lang="en-US" sz="3399" dirty="0" err="1">
                <a:solidFill>
                  <a:srgbClr val="FDFDFD"/>
                </a:solidFill>
                <a:latin typeface="Roboto"/>
              </a:rPr>
              <a:t>Barreto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, </a:t>
            </a:r>
            <a:r>
              <a:rPr lang="en-US" sz="3399" dirty="0" err="1">
                <a:solidFill>
                  <a:srgbClr val="FDFDFD"/>
                </a:solidFill>
                <a:latin typeface="Roboto"/>
              </a:rPr>
              <a:t>Quétle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 dos Santos e Wallace Oliveira</a:t>
            </a:r>
          </a:p>
          <a:p>
            <a:pPr algn="just">
              <a:lnSpc>
                <a:spcPts val="4759"/>
              </a:lnSpc>
            </a:pPr>
            <a:r>
              <a:rPr lang="en-US" sz="3399" dirty="0" err="1">
                <a:solidFill>
                  <a:srgbClr val="FDFDFD"/>
                </a:solidFill>
                <a:latin typeface="Roboto"/>
              </a:rPr>
              <a:t>Docente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: Gustavo </a:t>
            </a:r>
            <a:r>
              <a:rPr lang="en-US" sz="3399" dirty="0" err="1">
                <a:solidFill>
                  <a:srgbClr val="FDFDFD"/>
                </a:solidFill>
                <a:latin typeface="Roboto"/>
              </a:rPr>
              <a:t>Falcão</a:t>
            </a:r>
            <a:endParaRPr lang="en-US" sz="3399" dirty="0">
              <a:solidFill>
                <a:srgbClr val="FDFDFD"/>
              </a:solidFill>
              <a:latin typeface="Roboto"/>
            </a:endParaRPr>
          </a:p>
          <a:p>
            <a:pPr algn="just">
              <a:lnSpc>
                <a:spcPts val="4759"/>
              </a:lnSpc>
            </a:pPr>
            <a:r>
              <a:rPr lang="en-US" sz="3399" dirty="0" err="1">
                <a:solidFill>
                  <a:srgbClr val="FDFDFD"/>
                </a:solidFill>
                <a:latin typeface="Roboto"/>
              </a:rPr>
              <a:t>Turma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: 1º </a:t>
            </a:r>
            <a:r>
              <a:rPr lang="en-US" sz="3399" dirty="0" err="1">
                <a:solidFill>
                  <a:srgbClr val="FDFDFD"/>
                </a:solidFill>
                <a:latin typeface="Roboto"/>
              </a:rPr>
              <a:t>ano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 - B</a:t>
            </a:r>
          </a:p>
          <a:p>
            <a:pPr algn="just">
              <a:lnSpc>
                <a:spcPts val="4759"/>
              </a:lnSpc>
            </a:pPr>
            <a:r>
              <a:rPr lang="en-US" sz="3399" dirty="0" err="1">
                <a:solidFill>
                  <a:srgbClr val="FDFDFD"/>
                </a:solidFill>
                <a:latin typeface="Roboto"/>
              </a:rPr>
              <a:t>Curso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: </a:t>
            </a:r>
            <a:r>
              <a:rPr lang="en-US" sz="3399" dirty="0" err="1">
                <a:solidFill>
                  <a:srgbClr val="FDFDFD"/>
                </a:solidFill>
                <a:latin typeface="Roboto"/>
              </a:rPr>
              <a:t>Informática</a:t>
            </a:r>
            <a:endParaRPr lang="en-US" sz="3399" dirty="0">
              <a:solidFill>
                <a:srgbClr val="FDFDFD"/>
              </a:solidFill>
              <a:latin typeface="Roboto"/>
            </a:endParaRPr>
          </a:p>
          <a:p>
            <a:pPr algn="just">
              <a:lnSpc>
                <a:spcPts val="4759"/>
              </a:lnSpc>
            </a:pPr>
            <a:r>
              <a:rPr lang="en-US" sz="3399" dirty="0" err="1">
                <a:solidFill>
                  <a:srgbClr val="FDFDFD"/>
                </a:solidFill>
                <a:latin typeface="Roboto"/>
              </a:rPr>
              <a:t>Disciplina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: </a:t>
            </a:r>
            <a:r>
              <a:rPr lang="en-US" sz="3399" dirty="0" err="1">
                <a:solidFill>
                  <a:srgbClr val="FDFDFD"/>
                </a:solidFill>
                <a:latin typeface="Roboto"/>
              </a:rPr>
              <a:t>Arquitetura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 de </a:t>
            </a:r>
            <a:r>
              <a:rPr lang="en-US" sz="3399" dirty="0" err="1">
                <a:solidFill>
                  <a:srgbClr val="FDFDFD"/>
                </a:solidFill>
                <a:latin typeface="Roboto"/>
              </a:rPr>
              <a:t>Computadores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 e </a:t>
            </a:r>
            <a:r>
              <a:rPr lang="en-US" sz="3399" dirty="0" err="1">
                <a:solidFill>
                  <a:srgbClr val="FDFDFD"/>
                </a:solidFill>
                <a:latin typeface="Roboto"/>
              </a:rPr>
              <a:t>Sistemas</a:t>
            </a:r>
            <a:r>
              <a:rPr lang="en-US" sz="3399" dirty="0">
                <a:solidFill>
                  <a:srgbClr val="FDFDFD"/>
                </a:solidFill>
                <a:latin typeface="Roboto"/>
              </a:rPr>
              <a:t> </a:t>
            </a:r>
            <a:r>
              <a:rPr lang="en-US" sz="3399" dirty="0" err="1">
                <a:solidFill>
                  <a:srgbClr val="FDFDFD"/>
                </a:solidFill>
                <a:latin typeface="Roboto"/>
              </a:rPr>
              <a:t>Operacionais</a:t>
            </a:r>
            <a:endParaRPr lang="en-US" sz="3399" dirty="0">
              <a:solidFill>
                <a:srgbClr val="FDFDFD"/>
              </a:solidFill>
              <a:latin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5780915" y="95835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10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3168654"/>
            <a:ext cx="9852478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642071" y="3501906"/>
            <a:ext cx="9210407" cy="56146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Para cada AG são mantidas duas estruturas em B-tree para gerenciar os blocos;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Possui journaling de metadados e um extenso conjunto de ferramentas para manutenção, otimização e recuperação de dados e metadados;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Junto com as extensões, o XFS usa alocação com atraso.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686054" y="3813654"/>
            <a:ext cx="6573246" cy="5067375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808707" y="2047875"/>
            <a:ext cx="6235063" cy="1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Estrutura da XFS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5780915" y="95835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11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10062230" y="4532717"/>
            <a:ext cx="8225770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3462740"/>
            <a:ext cx="5795560" cy="579556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062230" y="2259413"/>
            <a:ext cx="5395386" cy="227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Desvantagens da XFS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47351" y="5067300"/>
            <a:ext cx="7511949" cy="44907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Utiliza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muitos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recursos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cache com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memória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RAM;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Operações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usando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metadados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no XFS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muito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lentas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Necessita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um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bom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hardware para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funcionar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um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ótimo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desempenho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15780915" y="95835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12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3419837"/>
            <a:ext cx="8540649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90756" y="2627573"/>
            <a:ext cx="7068544" cy="46641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07027" y="1146533"/>
            <a:ext cx="6733622" cy="227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ReiserFS e o seu contexto histórico 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6079" y="3954420"/>
            <a:ext cx="8094570" cy="505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ReiserFS é um sistema de arquivo usado geralmente em sistemas Linux;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O sistema de arquivos ReiserFS teve sua primeira aparição no ano de 2001 criado por Hans Reiser;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Desde então, o ReiserFS vem sendo cada vez mais utilizado.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1172190" y="2070678"/>
            <a:ext cx="5105677" cy="577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Roboto Bold"/>
              </a:rPr>
              <a:t>Figura</a:t>
            </a:r>
            <a:r>
              <a:rPr lang="en-US" sz="3200" dirty="0">
                <a:solidFill>
                  <a:srgbClr val="000000"/>
                </a:solidFill>
                <a:latin typeface="Roboto Bold"/>
              </a:rPr>
              <a:t>  3 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- Logo do </a:t>
            </a:r>
            <a:r>
              <a:rPr lang="en-US" sz="3200" dirty="0" err="1">
                <a:solidFill>
                  <a:srgbClr val="000000"/>
                </a:solidFill>
                <a:latin typeface="Roboto"/>
              </a:rPr>
              <a:t>ReiserFS</a:t>
            </a:r>
            <a:endParaRPr lang="en-US" sz="3200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90756" y="7234611"/>
            <a:ext cx="7068544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Fonte: </a:t>
            </a:r>
            <a:r>
              <a:rPr lang="en-US" sz="2599">
                <a:solidFill>
                  <a:srgbClr val="000000"/>
                </a:solidFill>
                <a:latin typeface="Roboto"/>
              </a:rPr>
              <a:t>https://images.app.goo.gl/FdeLu6Yfor9bgTT46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15780915" y="95835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13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025817" y="1780902"/>
            <a:ext cx="4967383" cy="7107585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2415869" y="1259286"/>
            <a:ext cx="4187279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 Bold"/>
              </a:rPr>
              <a:t>Figura  4 </a:t>
            </a:r>
            <a:r>
              <a:rPr lang="en-US" sz="3200">
                <a:solidFill>
                  <a:srgbClr val="000000"/>
                </a:solidFill>
                <a:latin typeface="Roboto"/>
              </a:rPr>
              <a:t>- Hans Reiser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2025817" y="8809989"/>
            <a:ext cx="3289878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Fonte: </a:t>
            </a:r>
            <a:r>
              <a:rPr lang="en-US" sz="2599">
                <a:solidFill>
                  <a:srgbClr val="000000"/>
                </a:solidFill>
                <a:latin typeface="Roboto"/>
              </a:rPr>
              <a:t>GORAN, 2005</a:t>
            </a:r>
          </a:p>
        </p:txBody>
      </p:sp>
      <p:sp>
        <p:nvSpPr>
          <p:cNvPr id="5" name="AutoShape 5"/>
          <p:cNvSpPr/>
          <p:nvPr/>
        </p:nvSpPr>
        <p:spPr>
          <a:xfrm>
            <a:off x="9747351" y="3419837"/>
            <a:ext cx="8540649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9747351" y="1146533"/>
            <a:ext cx="6733622" cy="227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ReiserFS e o seu contexto histórico 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47351" y="3954420"/>
            <a:ext cx="7511949" cy="505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A boa aceitação do ReiserFS é devida ao seu conjunto de características;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Lembrando que, essa crescente utilização do ReiserFS é até o ano de 2007, pois atualmente o futuro do ReiserFS é dado como incerto, em virtude da prisão de Hans Reiser em 2008.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5780915" y="958073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14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016129"/>
            <a:ext cx="18288000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5777189" y="895350"/>
            <a:ext cx="6733622" cy="1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Reiser4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1997079"/>
            <a:ext cx="16230600" cy="73005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O Reiser4 é 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sucessor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natural do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ReiserFS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Sua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proposta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é a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oferecer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, entre outros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recursos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, 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seguinte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: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 Italics"/>
              </a:rPr>
              <a:t>Journaling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mais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eficiente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Melhor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suporte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grandes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quantidades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pequenos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Gerenciamento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mais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rápido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diretórios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com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muitos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Estrutura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dinamicamente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otimizada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Transações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atômicas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na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modificação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sistema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.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8" name="Espaço Reservado para Número de Slide 20"/>
          <p:cNvSpPr txBox="1">
            <a:spLocks/>
          </p:cNvSpPr>
          <p:nvPr/>
        </p:nvSpPr>
        <p:spPr>
          <a:xfrm>
            <a:off x="15780915" y="9583525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15780915" y="95835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15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3419837"/>
            <a:ext cx="8540649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190756" y="2627573"/>
            <a:ext cx="7068544" cy="466418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07027" y="1146533"/>
            <a:ext cx="6733622" cy="227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ReiserFs características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6079" y="3954420"/>
            <a:ext cx="8094570" cy="39287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Sistema de arquivo com suporte a </a:t>
            </a:r>
            <a:r>
              <a:rPr lang="en-US" sz="3199">
                <a:solidFill>
                  <a:srgbClr val="000000"/>
                </a:solidFill>
                <a:latin typeface="Roboto Italics"/>
              </a:rPr>
              <a:t>journaling;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 Italics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Seguro, confiável, rápido e eficaz;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Suporta arquivos maiores que 2GB.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1172190" y="2070678"/>
            <a:ext cx="5105677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 Bold"/>
              </a:rPr>
              <a:t>Figura  3 </a:t>
            </a:r>
            <a:r>
              <a:rPr lang="en-US" sz="3200">
                <a:solidFill>
                  <a:srgbClr val="000000"/>
                </a:solidFill>
                <a:latin typeface="Roboto"/>
              </a:rPr>
              <a:t>- Logo da ReiserFs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190756" y="7234611"/>
            <a:ext cx="7068544" cy="905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Fonte: </a:t>
            </a:r>
            <a:r>
              <a:rPr lang="en-US" sz="2599">
                <a:solidFill>
                  <a:srgbClr val="000000"/>
                </a:solidFill>
                <a:latin typeface="Roboto"/>
              </a:rPr>
              <a:t>https://images.app.goo.gl/FdeLu6Yfor9bgTT46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15780915" y="9590030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16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10062230" y="4532717"/>
            <a:ext cx="8225770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2282727" y="1221188"/>
            <a:ext cx="4187279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 Bold"/>
              </a:rPr>
              <a:t>Figura  5 </a:t>
            </a:r>
            <a:r>
              <a:rPr lang="en-US" sz="3200">
                <a:solidFill>
                  <a:srgbClr val="000000"/>
                </a:solidFill>
                <a:latin typeface="Roboto"/>
              </a:rPr>
              <a:t>- Logo da XFS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920858" y="7471541"/>
            <a:ext cx="4911019" cy="136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Fonte:</a:t>
            </a:r>
            <a:r>
              <a:rPr lang="en-US" sz="2599">
                <a:solidFill>
                  <a:srgbClr val="000000"/>
                </a:solidFill>
                <a:latin typeface="Roboto"/>
              </a:rPr>
              <a:t> https://m.media-amazon.com/images/I/519XZFTVRTL.jpg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920858" y="1778083"/>
            <a:ext cx="4911019" cy="575060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062230" y="1164038"/>
            <a:ext cx="8225770" cy="34258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Sistemas operacionais que mais usam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747351" y="5067300"/>
            <a:ext cx="7511949" cy="16808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Distribuições Linux;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SuSe Linux 8.1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15780915" y="959560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17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016129"/>
            <a:ext cx="18288000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250894" y="5352284"/>
            <a:ext cx="9786212" cy="312273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7050360" y="4795389"/>
            <a:ext cx="4187279" cy="5568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000000"/>
                </a:solidFill>
                <a:latin typeface="Roboto Bold"/>
              </a:rPr>
              <a:t>Figura  6 </a:t>
            </a:r>
            <a:r>
              <a:rPr lang="en-US" sz="3200">
                <a:solidFill>
                  <a:srgbClr val="000000"/>
                </a:solidFill>
                <a:latin typeface="Roboto"/>
              </a:rPr>
              <a:t>- Logo da XFS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250894" y="8417870"/>
            <a:ext cx="9786212" cy="4483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Fonte:</a:t>
            </a:r>
            <a:r>
              <a:rPr lang="en-US" sz="2599">
                <a:solidFill>
                  <a:srgbClr val="000000"/>
                </a:solidFill>
                <a:latin typeface="Roboto"/>
              </a:rPr>
              <a:t> https://www.linuxjournal.com/article/6569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1115" y="895350"/>
            <a:ext cx="8225770" cy="1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Estrutura do ReiserFS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2285868"/>
            <a:ext cx="7511949" cy="22428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Aloca tamanho exato para o arquivo;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>
                <a:solidFill>
                  <a:srgbClr val="000000"/>
                </a:solidFill>
                <a:latin typeface="Roboto"/>
              </a:rPr>
              <a:t>Arvores balanceadas.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5780915" y="95835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18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3419837"/>
            <a:ext cx="8540649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877620" y="2926123"/>
            <a:ext cx="5381680" cy="6080994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07027" y="1203683"/>
            <a:ext cx="6733622" cy="227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Vantagens do ReiserFS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46079" y="3954420"/>
            <a:ext cx="8094570" cy="50526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ReiserFS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é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capaz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marcar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setores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defeituosos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, via software;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Feito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automaticamente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Diferente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sistemas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como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o FAT32 e o EXT2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não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precisos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marca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defeitos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manualmente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.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5780915" y="95835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19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10062230" y="4532717"/>
            <a:ext cx="8225770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4039002"/>
            <a:ext cx="5727624" cy="521929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062230" y="2259413"/>
            <a:ext cx="8225770" cy="227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Desvantagens</a:t>
            </a:r>
            <a:r>
              <a:rPr lang="en-US" sz="6499" dirty="0">
                <a:solidFill>
                  <a:srgbClr val="000000"/>
                </a:solidFill>
                <a:latin typeface="Roboto Bold"/>
              </a:rPr>
              <a:t> do </a:t>
            </a: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ReiserFS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747351" y="5067300"/>
            <a:ext cx="7511949" cy="2804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Pode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causar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maior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fragmentação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dados;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Assim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como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exigir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mais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recursos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processamento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89331" y="2006604"/>
            <a:ext cx="17109339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6626001" y="3188877"/>
            <a:ext cx="1405198" cy="155056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>
            <a:fillRect/>
          </a:stretch>
        </p:blipFill>
        <p:spPr>
          <a:xfrm>
            <a:off x="6626001" y="7707736"/>
            <a:ext cx="1500171" cy="1550564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/>
          </a:stretch>
        </p:blipFill>
        <p:spPr>
          <a:xfrm>
            <a:off x="6626001" y="5484478"/>
            <a:ext cx="1511095" cy="1550564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14950627" y="7707736"/>
            <a:ext cx="1660577" cy="1550564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rcRect/>
          <a:stretch>
            <a:fillRect/>
          </a:stretch>
        </p:blipFill>
        <p:spPr>
          <a:xfrm>
            <a:off x="14950627" y="3188877"/>
            <a:ext cx="1066013" cy="1550564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4950627" y="5484478"/>
            <a:ext cx="1550564" cy="1550564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5165142" y="926419"/>
            <a:ext cx="7957715" cy="1166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 dirty="0">
                <a:solidFill>
                  <a:srgbClr val="000000"/>
                </a:solidFill>
                <a:latin typeface="Roboto Bold"/>
              </a:rPr>
              <a:t>TEMAS ABORDADOS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5392960" y="3327646"/>
            <a:ext cx="947291" cy="573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1B98E0"/>
                </a:solidFill>
                <a:latin typeface="Roboto Bold"/>
              </a:rPr>
              <a:t>01</a:t>
            </a:r>
          </a:p>
          <a:p>
            <a:pPr algn="ctr">
              <a:lnSpc>
                <a:spcPts val="9099"/>
              </a:lnSpc>
            </a:pPr>
            <a:endParaRPr lang="en-US" sz="6499">
              <a:solidFill>
                <a:srgbClr val="1B98E0"/>
              </a:solidFill>
              <a:latin typeface="Roboto Bold"/>
            </a:endParaRPr>
          </a:p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1B98E0"/>
                </a:solidFill>
                <a:latin typeface="Roboto Bold"/>
              </a:rPr>
              <a:t>03</a:t>
            </a:r>
          </a:p>
          <a:p>
            <a:pPr algn="ctr">
              <a:lnSpc>
                <a:spcPts val="9099"/>
              </a:lnSpc>
            </a:pPr>
            <a:endParaRPr lang="en-US" sz="6499">
              <a:solidFill>
                <a:srgbClr val="1B98E0"/>
              </a:solidFill>
              <a:latin typeface="Roboto Bold"/>
            </a:endParaRPr>
          </a:p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1B98E0"/>
                </a:solidFill>
                <a:latin typeface="Roboto Bold"/>
              </a:rPr>
              <a:t>02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13717586" y="3327646"/>
            <a:ext cx="947291" cy="57308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1B98E0"/>
                </a:solidFill>
                <a:latin typeface="Roboto Bold"/>
              </a:rPr>
              <a:t>03</a:t>
            </a:r>
          </a:p>
          <a:p>
            <a:pPr algn="ctr">
              <a:lnSpc>
                <a:spcPts val="9099"/>
              </a:lnSpc>
            </a:pPr>
            <a:endParaRPr lang="en-US" sz="6499">
              <a:solidFill>
                <a:srgbClr val="1B98E0"/>
              </a:solidFill>
              <a:latin typeface="Roboto Bold"/>
            </a:endParaRPr>
          </a:p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1B98E0"/>
                </a:solidFill>
                <a:latin typeface="Roboto Bold"/>
              </a:rPr>
              <a:t>04</a:t>
            </a:r>
          </a:p>
          <a:p>
            <a:pPr algn="ctr">
              <a:lnSpc>
                <a:spcPts val="9099"/>
              </a:lnSpc>
            </a:pPr>
            <a:endParaRPr lang="en-US" sz="6499">
              <a:solidFill>
                <a:srgbClr val="1B98E0"/>
              </a:solidFill>
              <a:latin typeface="Roboto Bold"/>
            </a:endParaRPr>
          </a:p>
          <a:p>
            <a:pPr algn="ctr">
              <a:lnSpc>
                <a:spcPts val="9099"/>
              </a:lnSpc>
            </a:pPr>
            <a:r>
              <a:rPr lang="en-US" sz="6499">
                <a:solidFill>
                  <a:srgbClr val="1B98E0"/>
                </a:solidFill>
                <a:latin typeface="Roboto Bold"/>
              </a:rPr>
              <a:t>05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676796" y="3322808"/>
            <a:ext cx="3434979" cy="1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oboto Bold"/>
              </a:rPr>
              <a:t>O que é sistema de arquivos?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783530" y="8002759"/>
            <a:ext cx="3434979" cy="1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oboto Bold"/>
              </a:rPr>
              <a:t>Estrutura da XFS e devantagens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9546795" y="3013245"/>
            <a:ext cx="3906888" cy="1835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oboto Bold"/>
              </a:rPr>
              <a:t>ReiserFS, seu contexto histórico e Reiser4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524948" y="5198440"/>
            <a:ext cx="3906888" cy="245427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oboto Bold"/>
              </a:rPr>
              <a:t>Estrutura do ReiserFS, vantagens e devantagens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783530" y="5273090"/>
            <a:ext cx="3434979" cy="183515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oboto Bold"/>
              </a:rPr>
              <a:t>XFS e suas principais características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9546795" y="8002759"/>
            <a:ext cx="3906888" cy="12160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</a:pPr>
            <a:r>
              <a:rPr lang="en-US" sz="3499">
                <a:solidFill>
                  <a:srgbClr val="000000"/>
                </a:solidFill>
                <a:latin typeface="Roboto Bold"/>
              </a:rPr>
              <a:t>Comparação entre os sistemas</a:t>
            </a:r>
          </a:p>
        </p:txBody>
      </p:sp>
      <p:sp>
        <p:nvSpPr>
          <p:cNvPr id="21" name="Espaço Reservado para Número de Slide 20"/>
          <p:cNvSpPr>
            <a:spLocks noGrp="1"/>
          </p:cNvSpPr>
          <p:nvPr>
            <p:ph type="sldNum" sz="quarter" idx="12"/>
          </p:nvPr>
        </p:nvSpPr>
        <p:spPr>
          <a:xfrm>
            <a:off x="15780915" y="95835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2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5767905" y="95835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20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016129"/>
            <a:ext cx="18288000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299280" y="895350"/>
            <a:ext cx="11689440" cy="1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Comparação</a:t>
            </a:r>
            <a:r>
              <a:rPr lang="en-US" sz="6499" dirty="0">
                <a:solidFill>
                  <a:srgbClr val="000000"/>
                </a:solidFill>
                <a:latin typeface="Roboto Bold"/>
              </a:rPr>
              <a:t> entre </a:t>
            </a: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os</a:t>
            </a:r>
            <a:r>
              <a:rPr lang="en-US" sz="64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sistemas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51785"/>
            <a:ext cx="16040100" cy="7502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fragmentação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com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alocação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atrasada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Facilidade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gerenciamento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grandes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Ele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não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oferece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facilidade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torno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recurso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instantaneidade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O XFS tem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péssimo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desempenho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no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caso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pequenos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Ele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serve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melhor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para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grandes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especialmente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SSD;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sua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capacidade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reconhecer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até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8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exbibytes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(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equivalente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mais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8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milhões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terabytes).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8025" y="2461169"/>
            <a:ext cx="7511949" cy="55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 dirty="0">
                <a:solidFill>
                  <a:srgbClr val="000000"/>
                </a:solidFill>
                <a:latin typeface="Roboto Bold"/>
              </a:rPr>
              <a:t>XFS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5777198" y="95835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dirty="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21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016129"/>
            <a:ext cx="18288000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299280" y="895350"/>
            <a:ext cx="11689440" cy="1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Comparação</a:t>
            </a:r>
            <a:r>
              <a:rPr lang="en-US" sz="6499" dirty="0">
                <a:solidFill>
                  <a:srgbClr val="000000"/>
                </a:solidFill>
                <a:latin typeface="Roboto Bold"/>
              </a:rPr>
              <a:t> entre </a:t>
            </a: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os</a:t>
            </a:r>
            <a:r>
              <a:rPr lang="en-US" sz="64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sistemas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028700" y="3151785"/>
            <a:ext cx="16230600" cy="617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ReiserFS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é ideal para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quem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precisa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armazenar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um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número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gigante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pequenos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ReiserFS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possui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uma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alta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capacidade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alocação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maneira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compacta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quando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há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muitos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pequenos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.;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Ele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conta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com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metadados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para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impedir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uso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grandes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blocos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sistema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Se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destaca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na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eficiência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uso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espaço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disco.</a:t>
            </a:r>
          </a:p>
          <a:p>
            <a:pPr algn="just">
              <a:lnSpc>
                <a:spcPts val="4479"/>
              </a:lnSpc>
            </a:pPr>
            <a:endParaRPr lang="en-US" sz="3199">
              <a:solidFill>
                <a:srgbClr val="000000"/>
              </a:solidFill>
              <a:latin typeface="Roboto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5388025" y="2461169"/>
            <a:ext cx="7511949" cy="5568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79"/>
              </a:lnSpc>
            </a:pPr>
            <a:r>
              <a:rPr lang="en-US" sz="3199">
                <a:solidFill>
                  <a:srgbClr val="000000"/>
                </a:solidFill>
                <a:latin typeface="Roboto Bold"/>
              </a:rPr>
              <a:t>ReiserFS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5780915" y="95835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22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016129"/>
            <a:ext cx="18288000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299280" y="895350"/>
            <a:ext cx="11689440" cy="1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Referências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4851" y="2401306"/>
            <a:ext cx="17338298" cy="743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Visão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geral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do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Gerenciador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arquivos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-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Guia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do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usuário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do Oracle Solaris 11.1 Desktop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Oracle.com.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https://docs.oracle.com/cd/E37936_01/html/E36782/gldhq.html.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Roboto"/>
              </a:rPr>
              <a:t>PAULO,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João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Classificação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Arquivos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Blogspot.com.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https://olhararquivistico.blogspot.com/2011/10/classificacao-em-arquivos.html?m=1.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Roboto Bold"/>
              </a:rPr>
              <a:t>O que é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arquivo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?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Confira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aqui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tudo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o que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você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precisa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saber para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organizar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o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seu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Destaque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-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Guarda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Documentos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e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Digitalização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https://destaque.com.br/o-que-e-arquivo-definicao/.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Roboto"/>
              </a:rPr>
              <a:t>MORIMOTO, Carlos E.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Definição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de Sistema de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arquivos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Hardware.com.br.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https://www.hardware.com.br/termos/sistema-de-arquivos.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p:transition spd="slow"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5780915" y="95835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23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016129"/>
            <a:ext cx="18288000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299280" y="895350"/>
            <a:ext cx="11689440" cy="1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Referências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4851" y="2401306"/>
            <a:ext cx="17338298" cy="743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Roboto"/>
              </a:rPr>
              <a:t>PICAND, Yann; DUTOIT, Dominique. 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XFS :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definição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de XFS e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sinónimos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de XFS (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português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)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sensagent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http://dicionario.sensagent.com/XFS/pt-pt/.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 dirty="0" err="1">
                <a:solidFill>
                  <a:srgbClr val="000000"/>
                </a:solidFill>
                <a:latin typeface="Roboto"/>
              </a:rPr>
              <a:t>Curso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Engenharia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Computação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SISTEMAS DE ARQUIVO: ANÁLISE DE DESEMPENHO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Silo.tips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https://silo.tips/download/curso-de-engenharia-de-computaao-sistemas-de-arquivo-analise-de-desempenho.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Roboto Bold"/>
              </a:rPr>
              <a:t>XFS e JFS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prezi.com.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https://prezi.com/p/dwh7lw-fbegs/xfs-e-jfs/.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Roboto"/>
              </a:rPr>
              <a:t>ALECRIM, Emerson.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Introdução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ao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sistema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arquivos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ReiserFS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Infowester.com.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https://www.infowester.com/reiserfs.php.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5780915" y="9567727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24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016129"/>
            <a:ext cx="18288000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299280" y="895350"/>
            <a:ext cx="11689440" cy="1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Referências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4851" y="2401306"/>
            <a:ext cx="17338298" cy="79298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Roboto"/>
              </a:rPr>
              <a:t>SILVA, R. P.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Sistemas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Operacionais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- Files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Sistem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-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ReiserFS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https://youtu.be/5B0NLgZ1DOM.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Roboto"/>
              </a:rPr>
              <a:t>KOVACS, Leandro. 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Para que serve o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desfragmentador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de disco?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Tecnoblog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https://tecnoblog.net/responde/para-que-serve-o-desfragmentador-de-disco/.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Roboto Bold"/>
              </a:rPr>
              <a:t>Sistema de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Arquivo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XFS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prezi.com.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https://prezi.com/p/oaaeyzvale89/sistema-de-arquivo-xfs/.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Roboto"/>
              </a:rPr>
              <a:t>WIKIPEDIA CONTRIBUTORS. 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XFS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Wikipedia, The Free Encyclopedia.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https://pt.m.wikipedia.org/wiki/XFS.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r>
              <a:rPr lang="en-US" sz="2799" dirty="0">
                <a:solidFill>
                  <a:srgbClr val="000000"/>
                </a:solidFill>
                <a:latin typeface="Roboto"/>
              </a:rPr>
              <a:t>NEGROMONTE, Emanuel.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Qual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o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melhor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sistema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de </a:t>
            </a:r>
            <a:r>
              <a:rPr lang="en-US" sz="2799" dirty="0" err="1">
                <a:solidFill>
                  <a:srgbClr val="000000"/>
                </a:solidFill>
                <a:latin typeface="Roboto Bold"/>
              </a:rPr>
              <a:t>arquivos</a:t>
            </a:r>
            <a:r>
              <a:rPr lang="en-US" sz="2799" dirty="0">
                <a:solidFill>
                  <a:srgbClr val="000000"/>
                </a:solidFill>
                <a:latin typeface="Roboto Bold"/>
              </a:rPr>
              <a:t> para o Linux?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SempreUpdate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Disponível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https://sempreupdate.com.br/melhor-sistema-de-arquivos-para-o-linux/.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  <a:p>
            <a:pPr>
              <a:lnSpc>
                <a:spcPts val="3919"/>
              </a:lnSpc>
            </a:pPr>
            <a:endParaRPr lang="en-US" sz="2799" dirty="0">
              <a:solidFill>
                <a:srgbClr val="000000"/>
              </a:solidFill>
              <a:latin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15780915" y="95835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25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2016129"/>
            <a:ext cx="18288000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3299280" y="895350"/>
            <a:ext cx="11689440" cy="1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Referências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474851" y="2401306"/>
            <a:ext cx="17338298" cy="6892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r>
              <a:rPr lang="pt-BR" sz="2799" dirty="0">
                <a:solidFill>
                  <a:srgbClr val="000000"/>
                </a:solidFill>
                <a:latin typeface="Roboto"/>
              </a:rPr>
              <a:t>AKITA, Fabio. </a:t>
            </a:r>
            <a:r>
              <a:rPr lang="pt-BR" sz="2799" b="1" dirty="0">
                <a:solidFill>
                  <a:srgbClr val="000000"/>
                </a:solidFill>
                <a:latin typeface="Roboto"/>
              </a:rPr>
              <a:t>Todos os Sistemas de Arquivos: de FAT a ZFS</a:t>
            </a:r>
            <a:r>
              <a:rPr lang="pt-BR" sz="2799" dirty="0">
                <a:solidFill>
                  <a:srgbClr val="000000"/>
                </a:solidFill>
                <a:latin typeface="Roboto"/>
              </a:rPr>
              <a:t>. Disponível em: https://www.youtube.com/watch?v=71o6Tyh2MUk.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  <a:endParaRPr lang="pt-BR" sz="2799" dirty="0">
              <a:solidFill>
                <a:srgbClr val="000000"/>
              </a:solidFill>
              <a:latin typeface="Roboto"/>
            </a:endParaRPr>
          </a:p>
          <a:p>
            <a:br>
              <a:rPr lang="pt-BR" sz="2800" dirty="0"/>
            </a:br>
            <a:r>
              <a:rPr lang="pt-BR" sz="2799" dirty="0">
                <a:solidFill>
                  <a:srgbClr val="000000"/>
                </a:solidFill>
                <a:latin typeface="Roboto"/>
              </a:rPr>
              <a:t>EXPLORANDO, T. I. </a:t>
            </a:r>
            <a:r>
              <a:rPr lang="pt-BR" sz="2799" b="1" dirty="0">
                <a:solidFill>
                  <a:srgbClr val="000000"/>
                </a:solidFill>
                <a:latin typeface="Roboto"/>
              </a:rPr>
              <a:t>Live #79 - Ext4, XFS e </a:t>
            </a:r>
            <a:r>
              <a:rPr lang="pt-BR" sz="2799" b="1" dirty="0" err="1">
                <a:solidFill>
                  <a:srgbClr val="000000"/>
                </a:solidFill>
                <a:latin typeface="Roboto"/>
              </a:rPr>
              <a:t>Brtfs</a:t>
            </a:r>
            <a:r>
              <a:rPr lang="pt-BR" sz="2799" b="1" dirty="0">
                <a:solidFill>
                  <a:srgbClr val="000000"/>
                </a:solidFill>
                <a:latin typeface="Roboto"/>
              </a:rPr>
              <a:t>: não basta apenas escolher a distribuição Linux mais adequada</a:t>
            </a:r>
            <a:r>
              <a:rPr lang="pt-BR" sz="2799" dirty="0">
                <a:solidFill>
                  <a:srgbClr val="000000"/>
                </a:solidFill>
                <a:latin typeface="Roboto"/>
              </a:rPr>
              <a:t>. Disponível em: https://www.youtube.com/watch?v=Nto6LwJ33Pw.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  <a:endParaRPr lang="pt-BR" sz="2799" dirty="0">
              <a:solidFill>
                <a:srgbClr val="000000"/>
              </a:solidFill>
              <a:latin typeface="Roboto"/>
            </a:endParaRPr>
          </a:p>
          <a:p>
            <a:endParaRPr lang="pt-BR" sz="2799" dirty="0">
              <a:solidFill>
                <a:srgbClr val="000000"/>
              </a:solidFill>
              <a:latin typeface="Roboto"/>
            </a:endParaRPr>
          </a:p>
          <a:p>
            <a:br>
              <a:rPr lang="pt-BR" sz="2799" dirty="0">
                <a:solidFill>
                  <a:srgbClr val="000000"/>
                </a:solidFill>
                <a:latin typeface="Roboto"/>
              </a:rPr>
            </a:br>
            <a:r>
              <a:rPr lang="pt-BR" sz="2799" dirty="0">
                <a:solidFill>
                  <a:srgbClr val="000000"/>
                </a:solidFill>
                <a:latin typeface="Roboto"/>
              </a:rPr>
              <a:t>CARVALHO, </a:t>
            </a:r>
            <a:r>
              <a:rPr lang="pt-BR" sz="2799" dirty="0" err="1">
                <a:solidFill>
                  <a:srgbClr val="000000"/>
                </a:solidFill>
                <a:latin typeface="Roboto"/>
              </a:rPr>
              <a:t>Andre</a:t>
            </a:r>
            <a:r>
              <a:rPr lang="pt-BR" sz="2799" dirty="0">
                <a:solidFill>
                  <a:srgbClr val="000000"/>
                </a:solidFill>
                <a:latin typeface="Roboto"/>
              </a:rPr>
              <a:t>. </a:t>
            </a:r>
            <a:r>
              <a:rPr lang="pt-BR" sz="2799" b="1" dirty="0">
                <a:solidFill>
                  <a:srgbClr val="000000"/>
                </a:solidFill>
                <a:latin typeface="Roboto"/>
              </a:rPr>
              <a:t>22.3 - </a:t>
            </a:r>
            <a:r>
              <a:rPr lang="pt-BR" sz="2799" b="1" dirty="0" err="1">
                <a:solidFill>
                  <a:srgbClr val="000000"/>
                </a:solidFill>
                <a:latin typeface="Roboto"/>
              </a:rPr>
              <a:t>Journaling</a:t>
            </a:r>
            <a:r>
              <a:rPr lang="pt-BR" sz="2799" b="1" dirty="0">
                <a:solidFill>
                  <a:srgbClr val="000000"/>
                </a:solidFill>
                <a:latin typeface="Roboto"/>
              </a:rPr>
              <a:t> em sistemas de arquivos [SO UFAM]</a:t>
            </a:r>
            <a:r>
              <a:rPr lang="pt-BR" sz="2799" dirty="0">
                <a:solidFill>
                  <a:srgbClr val="000000"/>
                </a:solidFill>
                <a:latin typeface="Roboto"/>
              </a:rPr>
              <a:t>. Disponível em: https://www.youtube.com/watch?v=xe7mSFMOq_s.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  <a:endParaRPr lang="pt-BR" sz="2799" dirty="0">
              <a:solidFill>
                <a:srgbClr val="000000"/>
              </a:solidFill>
              <a:latin typeface="Roboto"/>
            </a:endParaRPr>
          </a:p>
          <a:p>
            <a:endParaRPr lang="pt-BR" sz="2799" dirty="0">
              <a:solidFill>
                <a:srgbClr val="000000"/>
              </a:solidFill>
              <a:latin typeface="Roboto"/>
            </a:endParaRPr>
          </a:p>
          <a:p>
            <a:br>
              <a:rPr lang="pt-BR" sz="2799" dirty="0">
                <a:solidFill>
                  <a:srgbClr val="000000"/>
                </a:solidFill>
                <a:latin typeface="Roboto"/>
              </a:rPr>
            </a:br>
            <a:r>
              <a:rPr lang="pt-BR" sz="2799" dirty="0">
                <a:solidFill>
                  <a:srgbClr val="000000"/>
                </a:solidFill>
                <a:latin typeface="Roboto"/>
              </a:rPr>
              <a:t>UNIVESP. </a:t>
            </a:r>
            <a:r>
              <a:rPr lang="pt-BR" sz="2799" b="1" dirty="0">
                <a:solidFill>
                  <a:srgbClr val="000000"/>
                </a:solidFill>
                <a:latin typeface="Roboto"/>
              </a:rPr>
              <a:t>Sistemas Operacionais – Aula 25 - Introdução ao sistema de arquivos</a:t>
            </a:r>
            <a:r>
              <a:rPr lang="pt-BR" sz="2799" dirty="0">
                <a:solidFill>
                  <a:srgbClr val="000000"/>
                </a:solidFill>
                <a:latin typeface="Roboto"/>
              </a:rPr>
              <a:t>. Disponível em: https://www.youtube.com/watch?v=PKox6AlVTT8.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Acesso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: 12 </a:t>
            </a:r>
            <a:r>
              <a:rPr lang="en-US" sz="2799" dirty="0" err="1">
                <a:solidFill>
                  <a:srgbClr val="000000"/>
                </a:solidFill>
                <a:latin typeface="Roboto"/>
              </a:rPr>
              <a:t>dez</a:t>
            </a:r>
            <a:r>
              <a:rPr lang="en-US" sz="2799" dirty="0">
                <a:solidFill>
                  <a:srgbClr val="000000"/>
                </a:solidFill>
                <a:latin typeface="Roboto"/>
              </a:rPr>
              <a:t>. 2022.</a:t>
            </a:r>
            <a:endParaRPr lang="pt-BR" sz="2799" dirty="0">
              <a:solidFill>
                <a:srgbClr val="000000"/>
              </a:solidFill>
              <a:latin typeface="Roboto"/>
            </a:endParaRPr>
          </a:p>
          <a:p>
            <a:endParaRPr lang="pt-BR" sz="2799" dirty="0">
              <a:solidFill>
                <a:srgbClr val="000000"/>
              </a:solidFill>
              <a:latin typeface="Roboto"/>
            </a:endParaRPr>
          </a:p>
          <a:p>
            <a:br>
              <a:rPr lang="pt-BR" sz="2800" dirty="0"/>
            </a:br>
            <a:endParaRPr lang="en-US" sz="2799" dirty="0">
              <a:solidFill>
                <a:srgbClr val="000000"/>
              </a:solidFill>
              <a:latin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181891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b="9999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0" y="0"/>
            <a:ext cx="18288000" cy="10287000"/>
            <a:chOff x="0" y="0"/>
            <a:chExt cx="4816593" cy="270933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816592" cy="2709333"/>
            </a:xfrm>
            <a:custGeom>
              <a:avLst/>
              <a:gdLst/>
              <a:ahLst/>
              <a:cxnLst/>
              <a:rect l="l" t="t" r="r" b="b"/>
              <a:pathLst>
                <a:path w="4816592" h="2709333">
                  <a:moveTo>
                    <a:pt x="0" y="0"/>
                  </a:moveTo>
                  <a:lnTo>
                    <a:pt x="4816592" y="0"/>
                  </a:lnTo>
                  <a:lnTo>
                    <a:pt x="481659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000000">
                <a:alpha val="4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1028698" y="4079106"/>
            <a:ext cx="16230600" cy="21287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280"/>
              </a:lnSpc>
            </a:pPr>
            <a:r>
              <a:rPr lang="en-US" sz="6900" spc="3450" dirty="0" err="1">
                <a:solidFill>
                  <a:schemeClr val="bg1"/>
                </a:solidFill>
                <a:latin typeface="Technocrat"/>
              </a:rPr>
              <a:t>agradecemos</a:t>
            </a:r>
            <a:endParaRPr lang="en-US" sz="6900" spc="3450" dirty="0">
              <a:solidFill>
                <a:schemeClr val="bg1"/>
              </a:solidFill>
              <a:latin typeface="Technocrat"/>
            </a:endParaRPr>
          </a:p>
          <a:p>
            <a:pPr algn="ctr">
              <a:lnSpc>
                <a:spcPts val="8280"/>
              </a:lnSpc>
            </a:pPr>
            <a:r>
              <a:rPr lang="en-US" sz="6900" spc="3450" dirty="0" err="1">
                <a:solidFill>
                  <a:schemeClr val="bg1"/>
                </a:solidFill>
                <a:latin typeface="Technocrat"/>
              </a:rPr>
              <a:t>sua</a:t>
            </a:r>
            <a:r>
              <a:rPr lang="en-US" sz="6900" spc="3450" dirty="0">
                <a:solidFill>
                  <a:schemeClr val="bg1"/>
                </a:solidFill>
                <a:latin typeface="Technocrat"/>
              </a:rPr>
              <a:t> </a:t>
            </a:r>
            <a:r>
              <a:rPr lang="en-US" sz="6900" spc="3450" dirty="0" err="1">
                <a:solidFill>
                  <a:schemeClr val="bg1"/>
                </a:solidFill>
                <a:latin typeface="Technocrat"/>
              </a:rPr>
              <a:t>atenção</a:t>
            </a:r>
            <a:r>
              <a:rPr lang="en-US" sz="6900" spc="3450" dirty="0">
                <a:solidFill>
                  <a:schemeClr val="bg1"/>
                </a:solidFill>
                <a:latin typeface="Technocrat"/>
              </a:rPr>
              <a:t>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Espaço Reservado para Número de Slide 77"/>
          <p:cNvSpPr>
            <a:spLocks noGrp="1"/>
          </p:cNvSpPr>
          <p:nvPr>
            <p:ph type="sldNum" sz="quarter" idx="12"/>
          </p:nvPr>
        </p:nvSpPr>
        <p:spPr>
          <a:xfrm>
            <a:off x="15777270" y="9593851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3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3168654"/>
            <a:ext cx="8540812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1046232" y="895350"/>
            <a:ext cx="7494580" cy="227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99"/>
              </a:lnSpc>
              <a:spcBef>
                <a:spcPct val="0"/>
              </a:spcBef>
            </a:pPr>
            <a:r>
              <a:rPr lang="en-US" sz="6499" dirty="0">
                <a:solidFill>
                  <a:srgbClr val="000000"/>
                </a:solidFill>
                <a:latin typeface="Roboto Bold"/>
              </a:rPr>
              <a:t>O que é </a:t>
            </a: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sistema</a:t>
            </a:r>
            <a:r>
              <a:rPr lang="en-US" sz="6499" dirty="0">
                <a:solidFill>
                  <a:srgbClr val="000000"/>
                </a:solidFill>
                <a:latin typeface="Roboto Bold"/>
              </a:rPr>
              <a:t> de </a:t>
            </a: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arquivos</a:t>
            </a:r>
            <a:r>
              <a:rPr lang="en-US" sz="6499" dirty="0">
                <a:solidFill>
                  <a:srgbClr val="000000"/>
                </a:solidFill>
                <a:latin typeface="Roboto Bold"/>
              </a:rPr>
              <a:t>?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642071" y="3501906"/>
            <a:ext cx="7898741" cy="617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É um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sistema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utilizado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para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armazenar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organizar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acessar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dados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um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computador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forma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efetiva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Sua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função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é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fornecer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uma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maneira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simples 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integrada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gerenciar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aplicativos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Dispositivos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que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utilizam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sistemas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: discos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rígidos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mídias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ópticas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, CDs e DVDs.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9388024" y="2418511"/>
            <a:ext cx="7871276" cy="7260041"/>
            <a:chOff x="0" y="-76200"/>
            <a:chExt cx="10495035" cy="9680055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5206555" y="1186865"/>
              <a:ext cx="1867163" cy="1439413"/>
            </a:xfrm>
            <a:prstGeom prst="rect">
              <a:avLst/>
            </a:prstGeom>
          </p:spPr>
        </p:pic>
        <p:sp>
          <p:nvSpPr>
            <p:cNvPr id="7" name="AutoShape 7"/>
            <p:cNvSpPr/>
            <p:nvPr/>
          </p:nvSpPr>
          <p:spPr>
            <a:xfrm rot="-5400000">
              <a:off x="5595756" y="3139490"/>
              <a:ext cx="1088760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8" name="AutoShape 8"/>
            <p:cNvSpPr/>
            <p:nvPr/>
          </p:nvSpPr>
          <p:spPr>
            <a:xfrm>
              <a:off x="1626889" y="3652120"/>
              <a:ext cx="8164013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9" name="AutoShape 9"/>
            <p:cNvSpPr/>
            <p:nvPr/>
          </p:nvSpPr>
          <p:spPr>
            <a:xfrm rot="5400000">
              <a:off x="1300279" y="3956815"/>
              <a:ext cx="671727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0" name="AutoShape 10"/>
            <p:cNvSpPr/>
            <p:nvPr/>
          </p:nvSpPr>
          <p:spPr>
            <a:xfrm rot="5400000">
              <a:off x="4496818" y="3987983"/>
              <a:ext cx="671727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1" name="AutoShape 11"/>
            <p:cNvSpPr/>
            <p:nvPr/>
          </p:nvSpPr>
          <p:spPr>
            <a:xfrm rot="5400000">
              <a:off x="7142083" y="3987983"/>
              <a:ext cx="671727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2" name="AutoShape 12"/>
            <p:cNvSpPr/>
            <p:nvPr/>
          </p:nvSpPr>
          <p:spPr>
            <a:xfrm rot="5400000">
              <a:off x="9423870" y="4019151"/>
              <a:ext cx="671727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triangle" w="lg" len="med"/>
            </a:ln>
          </p:spPr>
        </p:sp>
        <p:pic>
          <p:nvPicPr>
            <p:cNvPr id="13" name="Picture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85257" y="4642929"/>
              <a:ext cx="1532938" cy="1226350"/>
            </a:xfrm>
            <a:prstGeom prst="rect">
              <a:avLst/>
            </a:prstGeom>
          </p:spPr>
        </p:pic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4050629" y="4642929"/>
              <a:ext cx="1532938" cy="1226350"/>
            </a:xfrm>
            <a:prstGeom prst="rect">
              <a:avLst/>
            </a:prstGeom>
          </p:spPr>
        </p:pic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962097" y="4642929"/>
              <a:ext cx="1532938" cy="1226350"/>
            </a:xfrm>
            <a:prstGeom prst="rect">
              <a:avLst/>
            </a:prstGeom>
          </p:spPr>
        </p:pic>
        <p:sp>
          <p:nvSpPr>
            <p:cNvPr id="16" name="AutoShape 16"/>
            <p:cNvSpPr/>
            <p:nvPr/>
          </p:nvSpPr>
          <p:spPr>
            <a:xfrm rot="-5400000">
              <a:off x="9255151" y="6279776"/>
              <a:ext cx="884494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7" name="AutoShape 17"/>
            <p:cNvSpPr/>
            <p:nvPr/>
          </p:nvSpPr>
          <p:spPr>
            <a:xfrm>
              <a:off x="701430" y="6690855"/>
              <a:ext cx="1978512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8"/>
            <p:cNvSpPr/>
            <p:nvPr/>
          </p:nvSpPr>
          <p:spPr>
            <a:xfrm rot="5400000">
              <a:off x="396734" y="7026718"/>
              <a:ext cx="671727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19" name="AutoShape 19"/>
            <p:cNvSpPr/>
            <p:nvPr/>
          </p:nvSpPr>
          <p:spPr>
            <a:xfrm rot="5400000">
              <a:off x="2312911" y="7026718"/>
              <a:ext cx="671727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0" name="AutoShape 20"/>
            <p:cNvSpPr/>
            <p:nvPr/>
          </p:nvSpPr>
          <p:spPr>
            <a:xfrm rot="-5400000">
              <a:off x="1240647" y="6249190"/>
              <a:ext cx="822158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21"/>
            <p:cNvSpPr/>
            <p:nvPr/>
          </p:nvSpPr>
          <p:spPr>
            <a:xfrm rot="-10800000">
              <a:off x="7509114" y="6690855"/>
              <a:ext cx="2188283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22"/>
            <p:cNvSpPr/>
            <p:nvPr/>
          </p:nvSpPr>
          <p:spPr>
            <a:xfrm rot="5400000">
              <a:off x="7204419" y="6995550"/>
              <a:ext cx="671727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triangle" w="lg" len="med"/>
            </a:ln>
          </p:spPr>
        </p:sp>
        <p:sp>
          <p:nvSpPr>
            <p:cNvPr id="23" name="AutoShape 23"/>
            <p:cNvSpPr/>
            <p:nvPr/>
          </p:nvSpPr>
          <p:spPr>
            <a:xfrm rot="5400000">
              <a:off x="9361535" y="7026718"/>
              <a:ext cx="671727" cy="0"/>
            </a:xfrm>
            <a:prstGeom prst="line">
              <a:avLst/>
            </a:prstGeom>
            <a:ln w="62336" cap="flat">
              <a:solidFill>
                <a:srgbClr val="1B98E0"/>
              </a:solidFill>
              <a:prstDash val="solid"/>
              <a:headEnd type="none" w="sm" len="sm"/>
              <a:tailEnd type="triangle" w="lg" len="med"/>
            </a:ln>
          </p:spPr>
        </p:sp>
        <p:grpSp>
          <p:nvGrpSpPr>
            <p:cNvPr id="24" name="Group 24"/>
            <p:cNvGrpSpPr/>
            <p:nvPr/>
          </p:nvGrpSpPr>
          <p:grpSpPr>
            <a:xfrm>
              <a:off x="2060527" y="7617808"/>
              <a:ext cx="1243354" cy="1099252"/>
              <a:chOff x="0" y="0"/>
              <a:chExt cx="200150" cy="176953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200150" cy="176953"/>
              </a:xfrm>
              <a:custGeom>
                <a:avLst/>
                <a:gdLst/>
                <a:ahLst/>
                <a:cxnLst/>
                <a:rect l="l" t="t" r="r" b="b"/>
                <a:pathLst>
                  <a:path w="200150" h="176953">
                    <a:moveTo>
                      <a:pt x="0" y="0"/>
                    </a:moveTo>
                    <a:lnTo>
                      <a:pt x="200150" y="0"/>
                    </a:lnTo>
                    <a:lnTo>
                      <a:pt x="200150" y="176953"/>
                    </a:lnTo>
                    <a:lnTo>
                      <a:pt x="0" y="176953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27" name="Group 27"/>
            <p:cNvGrpSpPr/>
            <p:nvPr/>
          </p:nvGrpSpPr>
          <p:grpSpPr>
            <a:xfrm>
              <a:off x="3130959" y="7879619"/>
              <a:ext cx="534542" cy="837441"/>
              <a:chOff x="0" y="0"/>
              <a:chExt cx="86048" cy="134808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6048" cy="134808"/>
              </a:xfrm>
              <a:custGeom>
                <a:avLst/>
                <a:gdLst/>
                <a:ahLst/>
                <a:cxnLst/>
                <a:rect l="l" t="t" r="r" b="b"/>
                <a:pathLst>
                  <a:path w="86048" h="134808">
                    <a:moveTo>
                      <a:pt x="0" y="0"/>
                    </a:moveTo>
                    <a:lnTo>
                      <a:pt x="86048" y="0"/>
                    </a:lnTo>
                    <a:lnTo>
                      <a:pt x="86048" y="134808"/>
                    </a:lnTo>
                    <a:lnTo>
                      <a:pt x="0" y="134808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30" name="Picture 3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4797459">
              <a:off x="3322672" y="7592426"/>
              <a:ext cx="324040" cy="309863"/>
            </a:xfrm>
            <a:prstGeom prst="rect">
              <a:avLst/>
            </a:prstGeom>
          </p:spPr>
        </p:pic>
        <p:grpSp>
          <p:nvGrpSpPr>
            <p:cNvPr id="31" name="Group 31"/>
            <p:cNvGrpSpPr/>
            <p:nvPr/>
          </p:nvGrpSpPr>
          <p:grpSpPr>
            <a:xfrm rot="-970966">
              <a:off x="3202767" y="7656491"/>
              <a:ext cx="186645" cy="507454"/>
              <a:chOff x="0" y="0"/>
              <a:chExt cx="30045" cy="81688"/>
            </a:xfrm>
          </p:grpSpPr>
          <p:sp>
            <p:nvSpPr>
              <p:cNvPr id="32" name="Freeform 32"/>
              <p:cNvSpPr/>
              <p:nvPr/>
            </p:nvSpPr>
            <p:spPr>
              <a:xfrm>
                <a:off x="0" y="0"/>
                <a:ext cx="30045" cy="81688"/>
              </a:xfrm>
              <a:custGeom>
                <a:avLst/>
                <a:gdLst/>
                <a:ahLst/>
                <a:cxnLst/>
                <a:rect l="l" t="t" r="r" b="b"/>
                <a:pathLst>
                  <a:path w="30045" h="81688">
                    <a:moveTo>
                      <a:pt x="0" y="0"/>
                    </a:moveTo>
                    <a:lnTo>
                      <a:pt x="30045" y="0"/>
                    </a:lnTo>
                    <a:lnTo>
                      <a:pt x="30045" y="81688"/>
                    </a:lnTo>
                    <a:lnTo>
                      <a:pt x="0" y="81688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33" name="TextBox 3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4" name="Group 34"/>
            <p:cNvGrpSpPr/>
            <p:nvPr/>
          </p:nvGrpSpPr>
          <p:grpSpPr>
            <a:xfrm>
              <a:off x="0" y="7617808"/>
              <a:ext cx="1243354" cy="1099252"/>
              <a:chOff x="0" y="0"/>
              <a:chExt cx="200150" cy="17695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200150" cy="176953"/>
              </a:xfrm>
              <a:custGeom>
                <a:avLst/>
                <a:gdLst/>
                <a:ahLst/>
                <a:cxnLst/>
                <a:rect l="l" t="t" r="r" b="b"/>
                <a:pathLst>
                  <a:path w="200150" h="176953">
                    <a:moveTo>
                      <a:pt x="0" y="0"/>
                    </a:moveTo>
                    <a:lnTo>
                      <a:pt x="200150" y="0"/>
                    </a:lnTo>
                    <a:lnTo>
                      <a:pt x="200150" y="176953"/>
                    </a:lnTo>
                    <a:lnTo>
                      <a:pt x="0" y="176953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37" name="Group 37"/>
            <p:cNvGrpSpPr/>
            <p:nvPr/>
          </p:nvGrpSpPr>
          <p:grpSpPr>
            <a:xfrm>
              <a:off x="1070432" y="7879619"/>
              <a:ext cx="534542" cy="837441"/>
              <a:chOff x="0" y="0"/>
              <a:chExt cx="86048" cy="134808"/>
            </a:xfrm>
          </p:grpSpPr>
          <p:sp>
            <p:nvSpPr>
              <p:cNvPr id="38" name="Freeform 38"/>
              <p:cNvSpPr/>
              <p:nvPr/>
            </p:nvSpPr>
            <p:spPr>
              <a:xfrm>
                <a:off x="0" y="0"/>
                <a:ext cx="86048" cy="134808"/>
              </a:xfrm>
              <a:custGeom>
                <a:avLst/>
                <a:gdLst/>
                <a:ahLst/>
                <a:cxnLst/>
                <a:rect l="l" t="t" r="r" b="b"/>
                <a:pathLst>
                  <a:path w="86048" h="134808">
                    <a:moveTo>
                      <a:pt x="0" y="0"/>
                    </a:moveTo>
                    <a:lnTo>
                      <a:pt x="86048" y="0"/>
                    </a:lnTo>
                    <a:lnTo>
                      <a:pt x="86048" y="134808"/>
                    </a:lnTo>
                    <a:lnTo>
                      <a:pt x="0" y="134808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39" name="TextBox 3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40" name="Picture 4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4797459">
              <a:off x="1262144" y="7592426"/>
              <a:ext cx="324040" cy="309863"/>
            </a:xfrm>
            <a:prstGeom prst="rect">
              <a:avLst/>
            </a:prstGeom>
          </p:spPr>
        </p:pic>
        <p:grpSp>
          <p:nvGrpSpPr>
            <p:cNvPr id="41" name="Group 41"/>
            <p:cNvGrpSpPr/>
            <p:nvPr/>
          </p:nvGrpSpPr>
          <p:grpSpPr>
            <a:xfrm rot="-970966">
              <a:off x="1142239" y="7656491"/>
              <a:ext cx="186645" cy="507454"/>
              <a:chOff x="0" y="0"/>
              <a:chExt cx="30045" cy="81688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30045" cy="81688"/>
              </a:xfrm>
              <a:custGeom>
                <a:avLst/>
                <a:gdLst/>
                <a:ahLst/>
                <a:cxnLst/>
                <a:rect l="l" t="t" r="r" b="b"/>
                <a:pathLst>
                  <a:path w="30045" h="81688">
                    <a:moveTo>
                      <a:pt x="0" y="0"/>
                    </a:moveTo>
                    <a:lnTo>
                      <a:pt x="30045" y="0"/>
                    </a:lnTo>
                    <a:lnTo>
                      <a:pt x="30045" y="81688"/>
                    </a:lnTo>
                    <a:lnTo>
                      <a:pt x="0" y="81688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6831299" y="7617808"/>
              <a:ext cx="1243354" cy="1099252"/>
              <a:chOff x="0" y="0"/>
              <a:chExt cx="200150" cy="176953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200150" cy="176953"/>
              </a:xfrm>
              <a:custGeom>
                <a:avLst/>
                <a:gdLst/>
                <a:ahLst/>
                <a:cxnLst/>
                <a:rect l="l" t="t" r="r" b="b"/>
                <a:pathLst>
                  <a:path w="200150" h="176953">
                    <a:moveTo>
                      <a:pt x="0" y="0"/>
                    </a:moveTo>
                    <a:lnTo>
                      <a:pt x="200150" y="0"/>
                    </a:lnTo>
                    <a:lnTo>
                      <a:pt x="200150" y="176953"/>
                    </a:lnTo>
                    <a:lnTo>
                      <a:pt x="0" y="176953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47" name="Group 47"/>
            <p:cNvGrpSpPr/>
            <p:nvPr/>
          </p:nvGrpSpPr>
          <p:grpSpPr>
            <a:xfrm>
              <a:off x="7901731" y="7879619"/>
              <a:ext cx="534542" cy="837441"/>
              <a:chOff x="0" y="0"/>
              <a:chExt cx="86048" cy="134808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6048" cy="134808"/>
              </a:xfrm>
              <a:custGeom>
                <a:avLst/>
                <a:gdLst/>
                <a:ahLst/>
                <a:cxnLst/>
                <a:rect l="l" t="t" r="r" b="b"/>
                <a:pathLst>
                  <a:path w="86048" h="134808">
                    <a:moveTo>
                      <a:pt x="0" y="0"/>
                    </a:moveTo>
                    <a:lnTo>
                      <a:pt x="86048" y="0"/>
                    </a:lnTo>
                    <a:lnTo>
                      <a:pt x="86048" y="134808"/>
                    </a:lnTo>
                    <a:lnTo>
                      <a:pt x="0" y="134808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0" name="Picture 5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4797459">
              <a:off x="8093443" y="7592426"/>
              <a:ext cx="324040" cy="309863"/>
            </a:xfrm>
            <a:prstGeom prst="rect">
              <a:avLst/>
            </a:prstGeom>
          </p:spPr>
        </p:pic>
        <p:grpSp>
          <p:nvGrpSpPr>
            <p:cNvPr id="51" name="Group 51"/>
            <p:cNvGrpSpPr/>
            <p:nvPr/>
          </p:nvGrpSpPr>
          <p:grpSpPr>
            <a:xfrm rot="-970966">
              <a:off x="7973539" y="7656491"/>
              <a:ext cx="186645" cy="507454"/>
              <a:chOff x="0" y="0"/>
              <a:chExt cx="30045" cy="81688"/>
            </a:xfrm>
          </p:grpSpPr>
          <p:sp>
            <p:nvSpPr>
              <p:cNvPr id="52" name="Freeform 52"/>
              <p:cNvSpPr/>
              <p:nvPr/>
            </p:nvSpPr>
            <p:spPr>
              <a:xfrm>
                <a:off x="0" y="0"/>
                <a:ext cx="30045" cy="81688"/>
              </a:xfrm>
              <a:custGeom>
                <a:avLst/>
                <a:gdLst/>
                <a:ahLst/>
                <a:cxnLst/>
                <a:rect l="l" t="t" r="r" b="b"/>
                <a:pathLst>
                  <a:path w="30045" h="81688">
                    <a:moveTo>
                      <a:pt x="0" y="0"/>
                    </a:moveTo>
                    <a:lnTo>
                      <a:pt x="30045" y="0"/>
                    </a:lnTo>
                    <a:lnTo>
                      <a:pt x="30045" y="81688"/>
                    </a:lnTo>
                    <a:lnTo>
                      <a:pt x="0" y="81688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53" name="TextBox 53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54" name="Picture 5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8930929" y="7525757"/>
              <a:ext cx="1532938" cy="1226350"/>
            </a:xfrm>
            <a:prstGeom prst="rect">
              <a:avLst/>
            </a:prstGeom>
          </p:spPr>
        </p:pic>
        <p:sp>
          <p:nvSpPr>
            <p:cNvPr id="55" name="TextBox 55"/>
            <p:cNvSpPr txBox="1"/>
            <p:nvPr/>
          </p:nvSpPr>
          <p:spPr>
            <a:xfrm>
              <a:off x="5672266" y="1952449"/>
              <a:ext cx="938155" cy="430203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48"/>
                </a:lnSpc>
              </a:pPr>
              <a:r>
                <a:rPr lang="en-US" sz="1963">
                  <a:solidFill>
                    <a:srgbClr val="000000"/>
                  </a:solidFill>
                  <a:latin typeface="Roboto"/>
                </a:rPr>
                <a:t>Tom</a:t>
              </a:r>
            </a:p>
          </p:txBody>
        </p:sp>
        <p:sp>
          <p:nvSpPr>
            <p:cNvPr id="56" name="TextBox 56"/>
            <p:cNvSpPr txBox="1"/>
            <p:nvPr/>
          </p:nvSpPr>
          <p:spPr>
            <a:xfrm>
              <a:off x="1260788" y="5083807"/>
              <a:ext cx="688373" cy="43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8"/>
                </a:lnSpc>
              </a:pPr>
              <a:r>
                <a:rPr lang="en-US" sz="1963">
                  <a:solidFill>
                    <a:srgbClr val="000000"/>
                  </a:solidFill>
                  <a:latin typeface="Roboto"/>
                </a:rPr>
                <a:t>Data</a:t>
              </a:r>
            </a:p>
          </p:txBody>
        </p:sp>
        <p:sp>
          <p:nvSpPr>
            <p:cNvPr id="57" name="TextBox 57"/>
            <p:cNvSpPr txBox="1"/>
            <p:nvPr/>
          </p:nvSpPr>
          <p:spPr>
            <a:xfrm>
              <a:off x="284356" y="7981456"/>
              <a:ext cx="976432" cy="43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8"/>
                </a:lnSpc>
              </a:pPr>
              <a:r>
                <a:rPr lang="en-US" sz="1963">
                  <a:solidFill>
                    <a:srgbClr val="000000"/>
                  </a:solidFill>
                  <a:latin typeface="Roboto"/>
                </a:rPr>
                <a:t>Um.txt</a:t>
              </a:r>
            </a:p>
          </p:txBody>
        </p:sp>
        <p:sp>
          <p:nvSpPr>
            <p:cNvPr id="58" name="TextBox 58"/>
            <p:cNvSpPr txBox="1"/>
            <p:nvPr/>
          </p:nvSpPr>
          <p:spPr>
            <a:xfrm>
              <a:off x="2342169" y="7981456"/>
              <a:ext cx="1041690" cy="43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8"/>
                </a:lnSpc>
              </a:pPr>
              <a:r>
                <a:rPr lang="en-US" sz="1963">
                  <a:solidFill>
                    <a:srgbClr val="000000"/>
                  </a:solidFill>
                  <a:latin typeface="Roboto"/>
                </a:rPr>
                <a:t>Doistxt</a:t>
              </a:r>
            </a:p>
          </p:txBody>
        </p:sp>
        <p:sp>
          <p:nvSpPr>
            <p:cNvPr id="59" name="TextBox 59"/>
            <p:cNvSpPr txBox="1"/>
            <p:nvPr/>
          </p:nvSpPr>
          <p:spPr>
            <a:xfrm>
              <a:off x="4440526" y="5083807"/>
              <a:ext cx="721975" cy="43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8"/>
                </a:lnSpc>
              </a:pPr>
              <a:r>
                <a:rPr lang="en-US" sz="1963">
                  <a:solidFill>
                    <a:srgbClr val="000000"/>
                  </a:solidFill>
                  <a:latin typeface="Roboto"/>
                </a:rPr>
                <a:t>Tese</a:t>
              </a:r>
            </a:p>
          </p:txBody>
        </p:sp>
        <p:grpSp>
          <p:nvGrpSpPr>
            <p:cNvPr id="60" name="Group 60"/>
            <p:cNvGrpSpPr/>
            <p:nvPr/>
          </p:nvGrpSpPr>
          <p:grpSpPr>
            <a:xfrm>
              <a:off x="6831299" y="4734980"/>
              <a:ext cx="1243354" cy="1099252"/>
              <a:chOff x="0" y="0"/>
              <a:chExt cx="200150" cy="176953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200150" cy="176953"/>
              </a:xfrm>
              <a:custGeom>
                <a:avLst/>
                <a:gdLst/>
                <a:ahLst/>
                <a:cxnLst/>
                <a:rect l="l" t="t" r="r" b="b"/>
                <a:pathLst>
                  <a:path w="200150" h="176953">
                    <a:moveTo>
                      <a:pt x="0" y="0"/>
                    </a:moveTo>
                    <a:lnTo>
                      <a:pt x="200150" y="0"/>
                    </a:lnTo>
                    <a:lnTo>
                      <a:pt x="200150" y="176953"/>
                    </a:lnTo>
                    <a:lnTo>
                      <a:pt x="0" y="176953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grpSp>
          <p:nvGrpSpPr>
            <p:cNvPr id="63" name="Group 63"/>
            <p:cNvGrpSpPr/>
            <p:nvPr/>
          </p:nvGrpSpPr>
          <p:grpSpPr>
            <a:xfrm>
              <a:off x="7901731" y="4996791"/>
              <a:ext cx="534542" cy="837441"/>
              <a:chOff x="0" y="0"/>
              <a:chExt cx="86048" cy="134808"/>
            </a:xfrm>
          </p:grpSpPr>
          <p:sp>
            <p:nvSpPr>
              <p:cNvPr id="64" name="Freeform 64"/>
              <p:cNvSpPr/>
              <p:nvPr/>
            </p:nvSpPr>
            <p:spPr>
              <a:xfrm>
                <a:off x="0" y="0"/>
                <a:ext cx="86048" cy="134808"/>
              </a:xfrm>
              <a:custGeom>
                <a:avLst/>
                <a:gdLst/>
                <a:ahLst/>
                <a:cxnLst/>
                <a:rect l="l" t="t" r="r" b="b"/>
                <a:pathLst>
                  <a:path w="86048" h="134808">
                    <a:moveTo>
                      <a:pt x="0" y="0"/>
                    </a:moveTo>
                    <a:lnTo>
                      <a:pt x="86048" y="0"/>
                    </a:lnTo>
                    <a:lnTo>
                      <a:pt x="86048" y="134808"/>
                    </a:lnTo>
                    <a:lnTo>
                      <a:pt x="0" y="134808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65" name="TextBox 65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pic>
          <p:nvPicPr>
            <p:cNvPr id="66" name="Picture 66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>
              <a:fillRect/>
            </a:stretch>
          </p:blipFill>
          <p:spPr>
            <a:xfrm rot="4797459">
              <a:off x="8093443" y="4709598"/>
              <a:ext cx="324040" cy="309863"/>
            </a:xfrm>
            <a:prstGeom prst="rect">
              <a:avLst/>
            </a:prstGeom>
          </p:spPr>
        </p:pic>
        <p:grpSp>
          <p:nvGrpSpPr>
            <p:cNvPr id="67" name="Group 67"/>
            <p:cNvGrpSpPr/>
            <p:nvPr/>
          </p:nvGrpSpPr>
          <p:grpSpPr>
            <a:xfrm rot="-970966">
              <a:off x="7973539" y="4773663"/>
              <a:ext cx="186645" cy="507454"/>
              <a:chOff x="0" y="0"/>
              <a:chExt cx="30045" cy="81688"/>
            </a:xfrm>
          </p:grpSpPr>
          <p:sp>
            <p:nvSpPr>
              <p:cNvPr id="68" name="Freeform 68"/>
              <p:cNvSpPr/>
              <p:nvPr/>
            </p:nvSpPr>
            <p:spPr>
              <a:xfrm>
                <a:off x="0" y="0"/>
                <a:ext cx="30045" cy="81688"/>
              </a:xfrm>
              <a:custGeom>
                <a:avLst/>
                <a:gdLst/>
                <a:ahLst/>
                <a:cxnLst/>
                <a:rect l="l" t="t" r="r" b="b"/>
                <a:pathLst>
                  <a:path w="30045" h="81688">
                    <a:moveTo>
                      <a:pt x="0" y="0"/>
                    </a:moveTo>
                    <a:lnTo>
                      <a:pt x="30045" y="0"/>
                    </a:lnTo>
                    <a:lnTo>
                      <a:pt x="30045" y="81688"/>
                    </a:lnTo>
                    <a:lnTo>
                      <a:pt x="0" y="81688"/>
                    </a:lnTo>
                    <a:close/>
                  </a:path>
                </a:pathLst>
              </a:custGeom>
              <a:solidFill>
                <a:srgbClr val="1B98E0"/>
              </a:solidFill>
            </p:spPr>
          </p:sp>
          <p:sp>
            <p:nvSpPr>
              <p:cNvPr id="69" name="TextBox 69"/>
              <p:cNvSpPr txBox="1"/>
              <p:nvPr/>
            </p:nvSpPr>
            <p:spPr>
              <a:xfrm>
                <a:off x="0" y="-38100"/>
                <a:ext cx="812800" cy="85090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659"/>
                  </a:lnSpc>
                </a:pPr>
                <a:endParaRPr/>
              </a:p>
            </p:txBody>
          </p:sp>
        </p:grpSp>
        <p:sp>
          <p:nvSpPr>
            <p:cNvPr id="70" name="TextBox 70"/>
            <p:cNvSpPr txBox="1"/>
            <p:nvPr/>
          </p:nvSpPr>
          <p:spPr>
            <a:xfrm>
              <a:off x="6955397" y="5083807"/>
              <a:ext cx="1356778" cy="43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8"/>
                </a:lnSpc>
              </a:pPr>
              <a:r>
                <a:rPr lang="en-US" sz="1963">
                  <a:solidFill>
                    <a:srgbClr val="000000"/>
                  </a:solidFill>
                  <a:latin typeface="Roboto"/>
                </a:rPr>
                <a:t>Notas.txt</a:t>
              </a:r>
            </a:p>
          </p:txBody>
        </p:sp>
        <p:sp>
          <p:nvSpPr>
            <p:cNvPr id="71" name="TextBox 71"/>
            <p:cNvSpPr txBox="1"/>
            <p:nvPr/>
          </p:nvSpPr>
          <p:spPr>
            <a:xfrm>
              <a:off x="9313765" y="5083807"/>
              <a:ext cx="829602" cy="4330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748"/>
                </a:lnSpc>
              </a:pPr>
              <a:r>
                <a:rPr lang="en-US" sz="1963">
                  <a:solidFill>
                    <a:srgbClr val="000000"/>
                  </a:solidFill>
                  <a:latin typeface="Roboto"/>
                </a:rPr>
                <a:t>Tools</a:t>
              </a:r>
            </a:p>
          </p:txBody>
        </p:sp>
        <p:sp>
          <p:nvSpPr>
            <p:cNvPr id="72" name="TextBox 72"/>
            <p:cNvSpPr txBox="1"/>
            <p:nvPr/>
          </p:nvSpPr>
          <p:spPr>
            <a:xfrm>
              <a:off x="6948368" y="7981456"/>
              <a:ext cx="1351780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48"/>
                </a:lnSpc>
              </a:pPr>
              <a:r>
                <a:rPr lang="en-US" sz="1963" dirty="0" err="1">
                  <a:solidFill>
                    <a:srgbClr val="000000"/>
                  </a:solidFill>
                  <a:latin typeface="Roboto"/>
                </a:rPr>
                <a:t>Formato</a:t>
              </a:r>
              <a:endParaRPr lang="en-US" sz="1963" dirty="0">
                <a:solidFill>
                  <a:srgbClr val="000000"/>
                </a:solidFill>
                <a:latin typeface="Roboto"/>
              </a:endParaRPr>
            </a:p>
          </p:txBody>
        </p:sp>
        <p:sp>
          <p:nvSpPr>
            <p:cNvPr id="73" name="TextBox 73"/>
            <p:cNvSpPr txBox="1"/>
            <p:nvPr/>
          </p:nvSpPr>
          <p:spPr>
            <a:xfrm>
              <a:off x="9376452" y="7981456"/>
              <a:ext cx="632003" cy="46166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748"/>
                </a:lnSpc>
              </a:pPr>
              <a:r>
                <a:rPr lang="en-US" sz="1963" dirty="0">
                  <a:solidFill>
                    <a:srgbClr val="000000"/>
                  </a:solidFill>
                  <a:latin typeface="Roboto"/>
                </a:rPr>
                <a:t>Old</a:t>
              </a:r>
            </a:p>
          </p:txBody>
        </p:sp>
        <p:sp>
          <p:nvSpPr>
            <p:cNvPr id="74" name="TextBox 74"/>
            <p:cNvSpPr txBox="1"/>
            <p:nvPr/>
          </p:nvSpPr>
          <p:spPr>
            <a:xfrm>
              <a:off x="2316217" y="-76200"/>
              <a:ext cx="7349431" cy="7171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79"/>
                </a:lnSpc>
              </a:pPr>
              <a:r>
                <a:rPr lang="en-US" sz="3199">
                  <a:solidFill>
                    <a:srgbClr val="000000"/>
                  </a:solidFill>
                  <a:latin typeface="Roboto Bold"/>
                </a:rPr>
                <a:t>Figura 1 </a:t>
              </a:r>
              <a:r>
                <a:rPr lang="en-US" sz="3199">
                  <a:solidFill>
                    <a:srgbClr val="000000"/>
                  </a:solidFill>
                  <a:latin typeface="Roboto"/>
                </a:rPr>
                <a:t>- Sistema de arquivos</a:t>
              </a:r>
            </a:p>
          </p:txBody>
        </p:sp>
        <p:sp>
          <p:nvSpPr>
            <p:cNvPr id="75" name="TextBox 75"/>
            <p:cNvSpPr txBox="1"/>
            <p:nvPr/>
          </p:nvSpPr>
          <p:spPr>
            <a:xfrm>
              <a:off x="2316217" y="9025157"/>
              <a:ext cx="7349431" cy="5786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oboto Bold"/>
                </a:rPr>
                <a:t>Fonte:</a:t>
              </a:r>
              <a:r>
                <a:rPr lang="en-US" sz="2599">
                  <a:solidFill>
                    <a:srgbClr val="000000"/>
                  </a:solidFill>
                  <a:latin typeface="Roboto"/>
                </a:rPr>
                <a:t> Elaborada pelo autor.</a:t>
              </a: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Espaço Reservado para Número de Slide 10"/>
          <p:cNvSpPr>
            <a:spLocks noGrp="1"/>
          </p:cNvSpPr>
          <p:nvPr>
            <p:ph type="sldNum" sz="quarter" idx="12"/>
          </p:nvPr>
        </p:nvSpPr>
        <p:spPr>
          <a:xfrm>
            <a:off x="15678776" y="95835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4</a:t>
            </a:fld>
            <a:endParaRPr lang="en-US" sz="280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TextBox 2"/>
          <p:cNvSpPr txBox="1"/>
          <p:nvPr/>
        </p:nvSpPr>
        <p:spPr>
          <a:xfrm>
            <a:off x="9764720" y="866775"/>
            <a:ext cx="8352872" cy="227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 dirty="0">
                <a:solidFill>
                  <a:srgbClr val="000000"/>
                </a:solidFill>
                <a:latin typeface="Roboto Bold"/>
              </a:rPr>
              <a:t>XFS e </a:t>
            </a: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suas</a:t>
            </a:r>
            <a:r>
              <a:rPr lang="en-US" sz="64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principais</a:t>
            </a:r>
            <a:r>
              <a:rPr lang="en-US" sz="6499" dirty="0">
                <a:solidFill>
                  <a:srgbClr val="000000"/>
                </a:solidFill>
                <a:latin typeface="Roboto Bold"/>
              </a:rPr>
              <a:t> </a:t>
            </a:r>
            <a:r>
              <a:rPr lang="en-US" sz="6499" dirty="0" err="1">
                <a:solidFill>
                  <a:srgbClr val="000000"/>
                </a:solidFill>
                <a:latin typeface="Roboto Bold"/>
              </a:rPr>
              <a:t>características</a:t>
            </a:r>
            <a:endParaRPr lang="en-US" sz="6499" dirty="0">
              <a:solidFill>
                <a:srgbClr val="000000"/>
              </a:solidFill>
              <a:latin typeface="Roboto Bold"/>
            </a:endParaRPr>
          </a:p>
        </p:txBody>
      </p:sp>
      <p:sp>
        <p:nvSpPr>
          <p:cNvPr id="3" name="AutoShape 3"/>
          <p:cNvSpPr/>
          <p:nvPr/>
        </p:nvSpPr>
        <p:spPr>
          <a:xfrm>
            <a:off x="9746532" y="3168654"/>
            <a:ext cx="8540812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9746532" y="3501906"/>
            <a:ext cx="7898741" cy="403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pt-BR" sz="3199" dirty="0">
                <a:solidFill>
                  <a:srgbClr val="000000"/>
                </a:solidFill>
                <a:latin typeface="Roboto"/>
              </a:rPr>
              <a:t>O XFS (</a:t>
            </a:r>
            <a:r>
              <a:rPr lang="pt-BR" sz="3199" dirty="0" err="1">
                <a:solidFill>
                  <a:srgbClr val="000000"/>
                </a:solidFill>
                <a:latin typeface="Roboto"/>
              </a:rPr>
              <a:t>Extended</a:t>
            </a:r>
            <a:r>
              <a:rPr lang="pt-BR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pt-BR" sz="3199" dirty="0" err="1">
                <a:solidFill>
                  <a:srgbClr val="000000"/>
                </a:solidFill>
                <a:latin typeface="Roboto"/>
              </a:rPr>
              <a:t>Filesystem</a:t>
            </a:r>
            <a:r>
              <a:rPr lang="pt-BR" sz="3199" dirty="0">
                <a:solidFill>
                  <a:srgbClr val="000000"/>
                </a:solidFill>
                <a:latin typeface="Roboto"/>
              </a:rPr>
              <a:t>) é um sistema de arquivo com registro, onde irá suporta lidar com tamanhos de arquivos muito grande; </a:t>
            </a: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endParaRPr lang="pt-BR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pt-BR" sz="3199" dirty="0">
                <a:solidFill>
                  <a:srgbClr val="000000"/>
                </a:solidFill>
                <a:latin typeface="Roboto"/>
              </a:rPr>
              <a:t>Foi o sistema de arquivo mais antigo ao utilizar o </a:t>
            </a:r>
            <a:r>
              <a:rPr lang="pt-BR" sz="3199" i="1" dirty="0" err="1">
                <a:solidFill>
                  <a:srgbClr val="000000"/>
                </a:solidFill>
                <a:latin typeface="Roboto"/>
              </a:rPr>
              <a:t>journaling</a:t>
            </a:r>
            <a:r>
              <a:rPr lang="pt-BR" sz="3199" dirty="0">
                <a:solidFill>
                  <a:srgbClr val="000000"/>
                </a:solidFill>
                <a:latin typeface="Roboto"/>
              </a:rPr>
              <a:t>.</a:t>
            </a:r>
            <a:endParaRPr lang="en-US" sz="3199" dirty="0">
              <a:solidFill>
                <a:srgbClr val="000000"/>
              </a:solidFill>
              <a:latin typeface="Roboto"/>
            </a:endParaRPr>
          </a:p>
        </p:txBody>
      </p:sp>
      <p:grpSp>
        <p:nvGrpSpPr>
          <p:cNvPr id="5" name="Group 5"/>
          <p:cNvGrpSpPr/>
          <p:nvPr/>
        </p:nvGrpSpPr>
        <p:grpSpPr>
          <a:xfrm>
            <a:off x="1028700" y="2408153"/>
            <a:ext cx="6836596" cy="5413545"/>
            <a:chOff x="0" y="-76200"/>
            <a:chExt cx="9115461" cy="7218059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640927"/>
              <a:ext cx="9115461" cy="5374110"/>
            </a:xfrm>
            <a:prstGeom prst="rect">
              <a:avLst/>
            </a:prstGeom>
          </p:spPr>
        </p:pic>
        <p:sp>
          <p:nvSpPr>
            <p:cNvPr id="7" name="TextBox 7"/>
            <p:cNvSpPr txBox="1"/>
            <p:nvPr/>
          </p:nvSpPr>
          <p:spPr>
            <a:xfrm>
              <a:off x="1318807" y="-76200"/>
              <a:ext cx="6506604" cy="7138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Roboto Bold"/>
                </a:rPr>
                <a:t>Figura  3 </a:t>
              </a:r>
              <a:r>
                <a:rPr lang="en-US" sz="3200" dirty="0">
                  <a:solidFill>
                    <a:srgbClr val="000000"/>
                  </a:solidFill>
                  <a:latin typeface="Roboto"/>
                </a:rPr>
                <a:t>- </a:t>
              </a:r>
              <a:r>
                <a:rPr lang="en-US" sz="3200" dirty="0">
                  <a:solidFill>
                    <a:srgbClr val="000000"/>
                  </a:solidFill>
                  <a:latin typeface="Roboto Italics"/>
                </a:rPr>
                <a:t>Journaling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5953561"/>
              <a:ext cx="8165053" cy="1188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oboto Bold"/>
                </a:rPr>
                <a:t>Fonte:</a:t>
              </a:r>
              <a:r>
                <a:rPr lang="en-US" sz="2599">
                  <a:solidFill>
                    <a:srgbClr val="000000"/>
                  </a:solidFill>
                  <a:latin typeface="Roboto"/>
                </a:rPr>
                <a:t> https://www.youtube.com/watch?v=jey0BEqCEkM</a:t>
              </a:r>
            </a:p>
          </p:txBody>
        </p:sp>
      </p:grpSp>
    </p:spTree>
  </p:cSld>
  <p:clrMapOvr>
    <a:masterClrMapping/>
  </p:clrMapOvr>
  <p:transition spd="slow"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15780915" y="95835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5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3168654"/>
            <a:ext cx="9852478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808707" y="869311"/>
            <a:ext cx="8043771" cy="227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XFS e suas principais características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071" y="3501906"/>
            <a:ext cx="9210407" cy="34624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pt-BR" sz="3200" i="1" dirty="0" err="1">
                <a:latin typeface="Roboto" panose="020B0604020202020204" charset="0"/>
                <a:ea typeface="Roboto" panose="020B0604020202020204" charset="0"/>
              </a:rPr>
              <a:t>Journaling</a:t>
            </a:r>
            <a:r>
              <a:rPr lang="pt-BR" sz="3200" dirty="0">
                <a:latin typeface="Roboto" panose="020B0604020202020204" charset="0"/>
                <a:ea typeface="Roboto" panose="020B0604020202020204" charset="0"/>
              </a:rPr>
              <a:t> - serviço de log de atividades do sistema de arquivo, onde registra as mudanças que serão feitas, eram e gravas no disco;</a:t>
            </a: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endParaRPr lang="pt-BR" sz="3200" dirty="0">
              <a:latin typeface="Roboto" panose="020B0604020202020204" charset="0"/>
              <a:ea typeface="Roboto" panose="020B0604020202020204" charset="0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pt-BR" sz="3200" dirty="0">
                <a:latin typeface="Roboto" panose="020B0604020202020204" charset="0"/>
                <a:ea typeface="Roboto" panose="020B0604020202020204" charset="0"/>
              </a:rPr>
              <a:t>No XFS pode ocorrer com o sistema de arquivo em uso</a:t>
            </a:r>
            <a:endParaRPr lang="en-US" sz="3199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grpSp>
        <p:nvGrpSpPr>
          <p:cNvPr id="13" name="Group 5">
            <a:extLst>
              <a:ext uri="{FF2B5EF4-FFF2-40B4-BE49-F238E27FC236}">
                <a16:creationId xmlns:a16="http://schemas.microsoft.com/office/drawing/2014/main" id="{08EFBD0F-5B2C-9BA4-DD13-5F96BEA0BC2C}"/>
              </a:ext>
            </a:extLst>
          </p:cNvPr>
          <p:cNvGrpSpPr/>
          <p:nvPr/>
        </p:nvGrpSpPr>
        <p:grpSpPr>
          <a:xfrm>
            <a:off x="10625587" y="2537549"/>
            <a:ext cx="6836596" cy="5413545"/>
            <a:chOff x="0" y="-76200"/>
            <a:chExt cx="9115461" cy="7218059"/>
          </a:xfrm>
        </p:grpSpPr>
        <p:pic>
          <p:nvPicPr>
            <p:cNvPr id="9" name="Picture 6">
              <a:extLst>
                <a:ext uri="{FF2B5EF4-FFF2-40B4-BE49-F238E27FC236}">
                  <a16:creationId xmlns:a16="http://schemas.microsoft.com/office/drawing/2014/main" id="{507742C0-C8A7-C83C-F917-5EBCBC8AD9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>
            <a:xfrm>
              <a:off x="0" y="640927"/>
              <a:ext cx="9115461" cy="5374110"/>
            </a:xfrm>
            <a:prstGeom prst="rect">
              <a:avLst/>
            </a:prstGeom>
          </p:spPr>
        </p:pic>
        <p:sp>
          <p:nvSpPr>
            <p:cNvPr id="11" name="TextBox 7">
              <a:extLst>
                <a:ext uri="{FF2B5EF4-FFF2-40B4-BE49-F238E27FC236}">
                  <a16:creationId xmlns:a16="http://schemas.microsoft.com/office/drawing/2014/main" id="{D06DB81B-44A5-29E5-5C29-00745F8DC50C}"/>
                </a:ext>
              </a:extLst>
            </p:cNvPr>
            <p:cNvSpPr txBox="1"/>
            <p:nvPr/>
          </p:nvSpPr>
          <p:spPr>
            <a:xfrm>
              <a:off x="1318807" y="-76200"/>
              <a:ext cx="6506604" cy="713871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  <a:spcBef>
                  <a:spcPct val="0"/>
                </a:spcBef>
              </a:pPr>
              <a:r>
                <a:rPr lang="en-US" sz="3200" dirty="0">
                  <a:solidFill>
                    <a:srgbClr val="000000"/>
                  </a:solidFill>
                  <a:latin typeface="Roboto Bold"/>
                </a:rPr>
                <a:t>Figura  3 </a:t>
              </a:r>
              <a:r>
                <a:rPr lang="en-US" sz="3200" dirty="0">
                  <a:solidFill>
                    <a:srgbClr val="000000"/>
                  </a:solidFill>
                  <a:latin typeface="Roboto"/>
                </a:rPr>
                <a:t>- </a:t>
              </a:r>
              <a:r>
                <a:rPr lang="en-US" sz="3200" dirty="0">
                  <a:solidFill>
                    <a:srgbClr val="000000"/>
                  </a:solidFill>
                  <a:latin typeface="Roboto Italics"/>
                </a:rPr>
                <a:t>Journaling</a:t>
              </a:r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8685FBB9-88A4-6262-AA8A-BA23F9CC593E}"/>
                </a:ext>
              </a:extLst>
            </p:cNvPr>
            <p:cNvSpPr txBox="1"/>
            <p:nvPr/>
          </p:nvSpPr>
          <p:spPr>
            <a:xfrm>
              <a:off x="0" y="5953561"/>
              <a:ext cx="8165053" cy="118829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639"/>
                </a:lnSpc>
              </a:pPr>
              <a:r>
                <a:rPr lang="en-US" sz="2599">
                  <a:solidFill>
                    <a:srgbClr val="000000"/>
                  </a:solidFill>
                  <a:latin typeface="Roboto Bold"/>
                </a:rPr>
                <a:t>Fonte:</a:t>
              </a:r>
              <a:r>
                <a:rPr lang="en-US" sz="2599">
                  <a:solidFill>
                    <a:srgbClr val="000000"/>
                  </a:solidFill>
                  <a:latin typeface="Roboto"/>
                </a:rPr>
                <a:t> https://www.youtube.com/watch?v=jey0BEqCEkM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15780915" y="95835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6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8435522" y="2748402"/>
            <a:ext cx="9852478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" name="TextBox 3"/>
          <p:cNvSpPr txBox="1"/>
          <p:nvPr/>
        </p:nvSpPr>
        <p:spPr>
          <a:xfrm>
            <a:off x="8435522" y="3081653"/>
            <a:ext cx="9210407" cy="403956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pt-BR" sz="3200" dirty="0">
                <a:latin typeface="Roboto" panose="020B0604020202020204" charset="0"/>
                <a:ea typeface="Roboto" panose="020B0604020202020204" charset="0"/>
              </a:rPr>
              <a:t>O XFS apresenta como características a desfragmentação online;</a:t>
            </a: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endParaRPr lang="pt-BR" sz="3200" dirty="0">
              <a:latin typeface="Roboto" panose="020B0604020202020204" charset="0"/>
              <a:ea typeface="Roboto" panose="020B0604020202020204" charset="0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pt-BR" sz="3200" dirty="0">
                <a:latin typeface="Roboto" panose="020B0604020202020204" charset="0"/>
                <a:ea typeface="Roboto" panose="020B0604020202020204" charset="0"/>
              </a:rPr>
              <a:t>A desfragmentação reorganiza os dados fragmentados para que as unidades possam funcionar de maneira mais eficiente no sistema de arquivo.</a:t>
            </a:r>
            <a:endParaRPr lang="en-US" sz="3199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8435522" y="475098"/>
            <a:ext cx="8352872" cy="227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XFS e suas principais características</a:t>
            </a: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120114"/>
            <a:ext cx="6123790" cy="5103158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926772" y="1543033"/>
            <a:ext cx="4327645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Roboto Bold"/>
              </a:rPr>
              <a:t>Figura</a:t>
            </a:r>
            <a:r>
              <a:rPr lang="en-US" sz="3200" dirty="0">
                <a:solidFill>
                  <a:srgbClr val="000000"/>
                </a:solidFill>
                <a:latin typeface="Roboto Bold"/>
              </a:rPr>
              <a:t>  2 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- Logo do XFS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028700" y="7166123"/>
            <a:ext cx="6123790" cy="136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000000"/>
                </a:solidFill>
                <a:latin typeface="Roboto Bold"/>
              </a:rPr>
              <a:t>Fonte:</a:t>
            </a:r>
            <a:r>
              <a:rPr lang="en-US" sz="2599">
                <a:solidFill>
                  <a:srgbClr val="000000"/>
                </a:solidFill>
                <a:latin typeface="Roboto"/>
              </a:rPr>
              <a:t> https://linuxelite.com.br/armazenamento-de-dados/xfs-um-filesystem-eficaz/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>
          <a:xfrm>
            <a:off x="15780915" y="9583525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7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3168654"/>
            <a:ext cx="9852478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1135510" y="3142615"/>
            <a:ext cx="6123790" cy="5103158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08707" y="869311"/>
            <a:ext cx="8043771" cy="22733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XFS e suas principais características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071" y="3501906"/>
            <a:ext cx="9210407" cy="226664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pt-BR" sz="3200" dirty="0">
                <a:latin typeface="Roboto" panose="020B0604020202020204" charset="0"/>
                <a:ea typeface="Roboto" panose="020B0604020202020204" charset="0"/>
              </a:rPr>
              <a:t>O XFS suporta até 16 </a:t>
            </a:r>
            <a:r>
              <a:rPr lang="pt-BR" sz="3200" dirty="0" err="1">
                <a:latin typeface="Roboto" panose="020B0604020202020204" charset="0"/>
                <a:ea typeface="Roboto" panose="020B0604020202020204" charset="0"/>
              </a:rPr>
              <a:t>exabytes</a:t>
            </a:r>
            <a:r>
              <a:rPr lang="pt-BR" sz="3200" dirty="0">
                <a:latin typeface="Roboto" panose="020B0604020202020204" charset="0"/>
                <a:ea typeface="Roboto" panose="020B0604020202020204" charset="0"/>
              </a:rPr>
              <a:t> no tamanho total para do sistema de arquivo, e até 8 </a:t>
            </a:r>
            <a:r>
              <a:rPr lang="pt-BR" sz="3200" dirty="0" err="1">
                <a:latin typeface="Roboto" panose="020B0604020202020204" charset="0"/>
                <a:ea typeface="Roboto" panose="020B0604020202020204" charset="0"/>
              </a:rPr>
              <a:t>exabytes</a:t>
            </a:r>
            <a:r>
              <a:rPr lang="pt-BR" sz="3200" dirty="0">
                <a:latin typeface="Roboto" panose="020B0604020202020204" charset="0"/>
                <a:ea typeface="Roboto" panose="020B0604020202020204" charset="0"/>
              </a:rPr>
              <a:t> de tamanho máximo para um arquivo individual.</a:t>
            </a:r>
            <a:endParaRPr lang="en-US" sz="3199" dirty="0">
              <a:solidFill>
                <a:srgbClr val="000000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2033583" y="2591573"/>
            <a:ext cx="4327644" cy="5770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dirty="0" err="1">
                <a:solidFill>
                  <a:srgbClr val="000000"/>
                </a:solidFill>
                <a:latin typeface="Roboto Bold"/>
              </a:rPr>
              <a:t>Figura</a:t>
            </a:r>
            <a:r>
              <a:rPr lang="en-US" sz="3200" dirty="0">
                <a:solidFill>
                  <a:srgbClr val="000000"/>
                </a:solidFill>
                <a:latin typeface="Roboto Bold"/>
              </a:rPr>
              <a:t>  2 </a:t>
            </a:r>
            <a:r>
              <a:rPr lang="en-US" sz="3200" dirty="0">
                <a:solidFill>
                  <a:srgbClr val="000000"/>
                </a:solidFill>
                <a:latin typeface="Roboto"/>
              </a:rPr>
              <a:t>- Logo do XFS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1135510" y="8188623"/>
            <a:ext cx="6123790" cy="13627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 dirty="0">
                <a:solidFill>
                  <a:srgbClr val="000000"/>
                </a:solidFill>
                <a:latin typeface="Roboto Bold"/>
              </a:rPr>
              <a:t>Fonte:</a:t>
            </a:r>
            <a:r>
              <a:rPr lang="en-US" sz="2599" dirty="0">
                <a:solidFill>
                  <a:srgbClr val="000000"/>
                </a:solidFill>
                <a:latin typeface="Roboto"/>
              </a:rPr>
              <a:t> https://linuxelite.com.br/armazenamento-de-dados/xfs-um-filesystem-eficaz/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5767905" y="9586313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8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0" y="3168654"/>
            <a:ext cx="9852478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1792350" y="3225804"/>
            <a:ext cx="5466950" cy="603249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808707" y="2034856"/>
            <a:ext cx="6235063" cy="1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Estrutura da XFS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42071" y="3501906"/>
            <a:ext cx="9210407" cy="61766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tamanho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bloco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deve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ser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menor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ou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igual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tamanho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moldura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página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Um volume XFS é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dividido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grupos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alocação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 err="1">
                <a:solidFill>
                  <a:srgbClr val="000000"/>
                </a:solidFill>
                <a:latin typeface="Roboto"/>
              </a:rPr>
              <a:t>Cada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AG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contém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superbloco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nós-i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informações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dos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blocos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referentes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próprio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grupo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Um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nó-i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tem um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tamanho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padrão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256 bytes;</a:t>
            </a:r>
          </a:p>
        </p:txBody>
      </p:sp>
    </p:spTree>
  </p:cSld>
  <p:clrMapOvr>
    <a:masterClrMapping/>
  </p:clrMapOvr>
  <p:transition spd="slow"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>
          <a:xfrm>
            <a:off x="15773400" y="9583524"/>
            <a:ext cx="2133600" cy="365125"/>
          </a:xfrm>
        </p:spPr>
        <p:txBody>
          <a:bodyPr/>
          <a:lstStyle/>
          <a:p>
            <a:fld id="{B6F15528-21DE-4FAA-801E-634DDDAF4B2B}" type="slidenum">
              <a:rPr lang="en-US" sz="2800" smtClean="0">
                <a:solidFill>
                  <a:schemeClr val="tx1"/>
                </a:solidFill>
                <a:latin typeface="Roboto" panose="020B0604020202020204" charset="0"/>
                <a:ea typeface="Roboto" panose="020B0604020202020204" charset="0"/>
              </a:rPr>
              <a:pPr/>
              <a:t>9</a:t>
            </a:fld>
            <a:endParaRPr lang="en-US" sz="2800" dirty="0">
              <a:solidFill>
                <a:schemeClr val="tx1"/>
              </a:solidFill>
              <a:latin typeface="Roboto" panose="020B0604020202020204" charset="0"/>
              <a:ea typeface="Roboto" panose="020B0604020202020204" charset="0"/>
            </a:endParaRPr>
          </a:p>
        </p:txBody>
      </p:sp>
      <p:sp>
        <p:nvSpPr>
          <p:cNvPr id="2" name="AutoShape 2"/>
          <p:cNvSpPr/>
          <p:nvPr/>
        </p:nvSpPr>
        <p:spPr>
          <a:xfrm>
            <a:off x="8435522" y="2748402"/>
            <a:ext cx="9852478" cy="0"/>
          </a:xfrm>
          <a:prstGeom prst="line">
            <a:avLst/>
          </a:prstGeom>
          <a:ln w="57150" cap="flat">
            <a:solidFill>
              <a:srgbClr val="1B98E0"/>
            </a:solidFill>
            <a:prstDash val="solid"/>
            <a:headEnd type="none" w="sm" len="sm"/>
            <a:tailEnd type="none" w="sm" len="sm"/>
          </a:ln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p:blipFill>
        <p:spPr>
          <a:xfrm>
            <a:off x="1028700" y="2748402"/>
            <a:ext cx="6481323" cy="6481323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9923194" y="1627623"/>
            <a:ext cx="6235063" cy="112077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099"/>
              </a:lnSpc>
              <a:spcBef>
                <a:spcPct val="0"/>
              </a:spcBef>
            </a:pPr>
            <a:r>
              <a:rPr lang="en-US" sz="6499">
                <a:solidFill>
                  <a:srgbClr val="000000"/>
                </a:solidFill>
                <a:latin typeface="Roboto Bold"/>
              </a:rPr>
              <a:t>Estrutura da XFS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435522" y="3081653"/>
            <a:ext cx="9210407" cy="63478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(</a:t>
            </a:r>
            <a:r>
              <a:rPr lang="en-US" sz="3199" b="1" dirty="0" err="1">
                <a:solidFill>
                  <a:srgbClr val="000000"/>
                </a:solidFill>
                <a:latin typeface="Roboto"/>
              </a:rPr>
              <a:t>i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) 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núcleo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,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cujo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tamanho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é 96 bytes,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contém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as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seguintes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informações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: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permissões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tipo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dono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grupo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número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referências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 tempos;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tamanho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número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extensões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(</a:t>
            </a:r>
            <a:r>
              <a:rPr lang="en-US" sz="3199" b="1" dirty="0">
                <a:solidFill>
                  <a:srgbClr val="000000"/>
                </a:solidFill>
                <a:latin typeface="Roboto"/>
              </a:rPr>
              <a:t>ii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) 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área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de dados,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quando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o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arquivo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é regular,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contém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: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Ponteiros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para as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extensões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ou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ponteiro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(s) para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lista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(s) de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extensões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;</a:t>
            </a:r>
          </a:p>
          <a:p>
            <a:pPr algn="just">
              <a:lnSpc>
                <a:spcPts val="4479"/>
              </a:lnSpc>
            </a:pPr>
            <a:endParaRPr lang="en-US" sz="3199" dirty="0">
              <a:solidFill>
                <a:srgbClr val="000000"/>
              </a:solidFill>
              <a:latin typeface="Roboto"/>
            </a:endParaRPr>
          </a:p>
          <a:p>
            <a:pPr marL="690866" lvl="1" indent="-345433" algn="just">
              <a:lnSpc>
                <a:spcPts val="4479"/>
              </a:lnSpc>
              <a:buFont typeface="Arial"/>
              <a:buChar char="•"/>
            </a:pPr>
            <a:r>
              <a:rPr lang="en-US" sz="3199" dirty="0">
                <a:solidFill>
                  <a:srgbClr val="000000"/>
                </a:solidFill>
                <a:latin typeface="Roboto"/>
              </a:rPr>
              <a:t>(</a:t>
            </a:r>
            <a:r>
              <a:rPr lang="en-US" sz="3199" b="1" dirty="0">
                <a:solidFill>
                  <a:srgbClr val="000000"/>
                </a:solidFill>
                <a:latin typeface="Roboto"/>
              </a:rPr>
              <a:t>iii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) A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alocação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é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feita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por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 </a:t>
            </a:r>
            <a:r>
              <a:rPr lang="en-US" sz="3199" dirty="0" err="1">
                <a:solidFill>
                  <a:srgbClr val="000000"/>
                </a:solidFill>
                <a:latin typeface="Roboto"/>
              </a:rPr>
              <a:t>extensões</a:t>
            </a:r>
            <a:r>
              <a:rPr lang="en-US" sz="3199" dirty="0">
                <a:solidFill>
                  <a:srgbClr val="000000"/>
                </a:solidFill>
                <a:latin typeface="Roboto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1338</Words>
  <Application>Microsoft Office PowerPoint</Application>
  <PresentationFormat>Personalizar</PresentationFormat>
  <Paragraphs>232</Paragraphs>
  <Slides>26</Slides>
  <Notes>0</Notes>
  <HiddenSlides>1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26</vt:i4>
      </vt:variant>
    </vt:vector>
  </HeadingPairs>
  <TitlesOfParts>
    <vt:vector size="27" baseType="lpstr">
      <vt:lpstr>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ARQUIVO</dc:title>
  <dc:creator>Alice Oliveira</dc:creator>
  <cp:lastModifiedBy>lucasbarbosabarreto551@gmail.com</cp:lastModifiedBy>
  <cp:revision>49</cp:revision>
  <dcterms:created xsi:type="dcterms:W3CDTF">2006-08-16T00:00:00Z</dcterms:created>
  <dcterms:modified xsi:type="dcterms:W3CDTF">2022-12-13T02:02:05Z</dcterms:modified>
  <dc:identifier>DAFUfPN7q0M</dc:identifier>
</cp:coreProperties>
</file>